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287" r:id="rId4"/>
    <p:sldId id="288" r:id="rId5"/>
    <p:sldId id="289" r:id="rId6"/>
    <p:sldId id="278" r:id="rId7"/>
    <p:sldId id="279" r:id="rId8"/>
    <p:sldId id="262" r:id="rId9"/>
    <p:sldId id="264" r:id="rId10"/>
    <p:sldId id="271" r:id="rId11"/>
    <p:sldId id="280" r:id="rId12"/>
    <p:sldId id="265" r:id="rId13"/>
    <p:sldId id="270" r:id="rId14"/>
    <p:sldId id="290" r:id="rId15"/>
    <p:sldId id="304" r:id="rId16"/>
    <p:sldId id="263" r:id="rId17"/>
    <p:sldId id="258" r:id="rId18"/>
    <p:sldId id="259" r:id="rId19"/>
    <p:sldId id="296" r:id="rId20"/>
    <p:sldId id="260" r:id="rId21"/>
    <p:sldId id="261" r:id="rId22"/>
    <p:sldId id="294" r:id="rId23"/>
    <p:sldId id="266" r:id="rId24"/>
    <p:sldId id="295" r:id="rId25"/>
    <p:sldId id="267" r:id="rId26"/>
    <p:sldId id="273" r:id="rId27"/>
    <p:sldId id="299" r:id="rId28"/>
    <p:sldId id="268" r:id="rId29"/>
    <p:sldId id="269" r:id="rId30"/>
    <p:sldId id="274" r:id="rId31"/>
    <p:sldId id="275" r:id="rId32"/>
    <p:sldId id="276" r:id="rId33"/>
    <p:sldId id="298" r:id="rId34"/>
    <p:sldId id="285" r:id="rId35"/>
    <p:sldId id="286" r:id="rId36"/>
    <p:sldId id="303" r:id="rId37"/>
    <p:sldId id="305" r:id="rId38"/>
    <p:sldId id="257" r:id="rId39"/>
    <p:sldId id="306" r:id="rId40"/>
    <p:sldId id="307" r:id="rId41"/>
    <p:sldId id="308" r:id="rId42"/>
    <p:sldId id="309" r:id="rId43"/>
    <p:sldId id="281" r:id="rId44"/>
    <p:sldId id="300" r:id="rId45"/>
    <p:sldId id="297" r:id="rId46"/>
    <p:sldId id="301" r:id="rId47"/>
    <p:sldId id="284"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BD4D4A-8511-B94D-999B-70B80AE437A3}">
          <p14:sldIdLst>
            <p14:sldId id="256"/>
            <p14:sldId id="287"/>
            <p14:sldId id="288"/>
            <p14:sldId id="289"/>
            <p14:sldId id="278"/>
            <p14:sldId id="279"/>
            <p14:sldId id="262"/>
            <p14:sldId id="264"/>
            <p14:sldId id="271"/>
            <p14:sldId id="280"/>
            <p14:sldId id="265"/>
            <p14:sldId id="270"/>
            <p14:sldId id="290"/>
            <p14:sldId id="304"/>
            <p14:sldId id="263"/>
          </p14:sldIdLst>
        </p14:section>
        <p14:section name="Fatty Acid Nomenclature" id="{1EB6D244-6334-D64A-8487-F641E11C7400}">
          <p14:sldIdLst>
            <p14:sldId id="258"/>
            <p14:sldId id="259"/>
            <p14:sldId id="296"/>
            <p14:sldId id="260"/>
            <p14:sldId id="261"/>
            <p14:sldId id="294"/>
          </p14:sldIdLst>
        </p14:section>
        <p14:section name="Fatty Acid Saturation" id="{83AE5DA5-08CC-A641-BAC2-2500ADEB3718}">
          <p14:sldIdLst>
            <p14:sldId id="266"/>
            <p14:sldId id="295"/>
            <p14:sldId id="267"/>
            <p14:sldId id="273"/>
            <p14:sldId id="299"/>
            <p14:sldId id="268"/>
            <p14:sldId id="269"/>
            <p14:sldId id="274"/>
            <p14:sldId id="275"/>
            <p14:sldId id="276"/>
            <p14:sldId id="298"/>
          </p14:sldIdLst>
        </p14:section>
        <p14:section name="Essential Fatty Acids" id="{0EE95E3A-A3AF-514C-ACBF-5617125EA999}">
          <p14:sldIdLst>
            <p14:sldId id="285"/>
            <p14:sldId id="286"/>
            <p14:sldId id="303"/>
            <p14:sldId id="305"/>
            <p14:sldId id="257"/>
            <p14:sldId id="306"/>
            <p14:sldId id="307"/>
            <p14:sldId id="308"/>
            <p14:sldId id="309"/>
            <p14:sldId id="281"/>
            <p14:sldId id="300"/>
            <p14:sldId id="297"/>
            <p14:sldId id="301"/>
            <p14:sldId id="284"/>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9"/>
    <p:restoredTop sz="92810"/>
  </p:normalViewPr>
  <p:slideViewPr>
    <p:cSldViewPr snapToGrid="0" snapToObjects="1">
      <p:cViewPr varScale="1">
        <p:scale>
          <a:sx n="97" d="100"/>
          <a:sy n="97" d="100"/>
        </p:scale>
        <p:origin x="121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Efficiency of Dietary ALA Conversions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ALA to EPA</c:v>
                </c:pt>
              </c:strCache>
            </c:strRef>
          </c:tx>
          <c:spPr>
            <a:solidFill>
              <a:schemeClr val="accent6"/>
            </a:solidFill>
            <a:ln>
              <a:noFill/>
            </a:ln>
            <a:effectLst/>
          </c:spPr>
          <c:invertIfNegative val="0"/>
          <c:cat>
            <c:strRef>
              <c:f>Sheet1!$A$2:$A$3</c:f>
              <c:strCache>
                <c:ptCount val="2"/>
                <c:pt idx="0">
                  <c:v>Men</c:v>
                </c:pt>
                <c:pt idx="1">
                  <c:v>Women</c:v>
                </c:pt>
              </c:strCache>
            </c:strRef>
          </c:cat>
          <c:val>
            <c:numRef>
              <c:f>Sheet1!$B$2:$B$3</c:f>
              <c:numCache>
                <c:formatCode>General</c:formatCode>
                <c:ptCount val="2"/>
                <c:pt idx="0">
                  <c:v>8</c:v>
                </c:pt>
                <c:pt idx="1">
                  <c:v>21</c:v>
                </c:pt>
              </c:numCache>
            </c:numRef>
          </c:val>
          <c:extLst>
            <c:ext xmlns:c16="http://schemas.microsoft.com/office/drawing/2014/chart" uri="{C3380CC4-5D6E-409C-BE32-E72D297353CC}">
              <c16:uniqueId val="{00000000-F8F2-D846-9AC6-CB93E1A9A77E}"/>
            </c:ext>
          </c:extLst>
        </c:ser>
        <c:ser>
          <c:idx val="1"/>
          <c:order val="1"/>
          <c:tx>
            <c:strRef>
              <c:f>Sheet1!$C$1</c:f>
              <c:strCache>
                <c:ptCount val="1"/>
                <c:pt idx="0">
                  <c:v>ALA to DHA</c:v>
                </c:pt>
              </c:strCache>
            </c:strRef>
          </c:tx>
          <c:spPr>
            <a:solidFill>
              <a:schemeClr val="accent5"/>
            </a:solidFill>
            <a:ln>
              <a:noFill/>
            </a:ln>
            <a:effectLst/>
          </c:spPr>
          <c:invertIfNegative val="0"/>
          <c:cat>
            <c:strRef>
              <c:f>Sheet1!$A$2:$A$3</c:f>
              <c:strCache>
                <c:ptCount val="2"/>
                <c:pt idx="0">
                  <c:v>Men</c:v>
                </c:pt>
                <c:pt idx="1">
                  <c:v>Women</c:v>
                </c:pt>
              </c:strCache>
            </c:strRef>
          </c:cat>
          <c:val>
            <c:numRef>
              <c:f>Sheet1!$C$2:$C$3</c:f>
              <c:numCache>
                <c:formatCode>General</c:formatCode>
                <c:ptCount val="2"/>
                <c:pt idx="0">
                  <c:v>4</c:v>
                </c:pt>
                <c:pt idx="1">
                  <c:v>9</c:v>
                </c:pt>
              </c:numCache>
            </c:numRef>
          </c:val>
          <c:extLst>
            <c:ext xmlns:c16="http://schemas.microsoft.com/office/drawing/2014/chart" uri="{C3380CC4-5D6E-409C-BE32-E72D297353CC}">
              <c16:uniqueId val="{00000001-F8F2-D846-9AC6-CB93E1A9A77E}"/>
            </c:ext>
          </c:extLst>
        </c:ser>
        <c:dLbls>
          <c:showLegendKey val="0"/>
          <c:showVal val="0"/>
          <c:showCatName val="0"/>
          <c:showSerName val="0"/>
          <c:showPercent val="0"/>
          <c:showBubbleSize val="0"/>
        </c:dLbls>
        <c:gapWidth val="219"/>
        <c:overlap val="-27"/>
        <c:axId val="806689056"/>
        <c:axId val="779173104"/>
      </c:barChart>
      <c:catAx>
        <c:axId val="80668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9173104"/>
        <c:crosses val="autoZero"/>
        <c:auto val="1"/>
        <c:lblAlgn val="ctr"/>
        <c:lblOffset val="100"/>
        <c:noMultiLvlLbl val="0"/>
      </c:catAx>
      <c:valAx>
        <c:axId val="779173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Conversion</a:t>
                </a:r>
                <a:r>
                  <a:rPr lang="en-US" baseline="0" dirty="0"/>
                  <a:t> of Dietary ALA</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6689056"/>
        <c:crosses val="autoZero"/>
        <c:crossBetween val="between"/>
      </c:valAx>
      <c:spPr>
        <a:noFill/>
        <a:ln>
          <a:noFill/>
        </a:ln>
        <a:effectLst/>
      </c:spPr>
    </c:plotArea>
    <c:legend>
      <c:legendPos val="b"/>
      <c:layout>
        <c:manualLayout>
          <c:xMode val="edge"/>
          <c:yMode val="edge"/>
          <c:x val="0.173105604446503"/>
          <c:y val="0.17558874994312099"/>
          <c:w val="0.400656167979003"/>
          <c:h val="6.556420117214520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A8A38-DEFB-B648-90BA-2E3759699817}" type="datetimeFigureOut">
              <a:rPr lang="en-US" smtClean="0"/>
              <a:t>10/24/18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2D193-5297-5545-B66D-CAA7587C6DA5}" type="slidenum">
              <a:rPr lang="en-US" smtClean="0"/>
              <a:t>‹#›</a:t>
            </a:fld>
            <a:endParaRPr lang="en-US"/>
          </a:p>
        </p:txBody>
      </p:sp>
    </p:spTree>
    <p:extLst>
      <p:ext uri="{BB962C8B-B14F-4D97-AF65-F5344CB8AC3E}">
        <p14:creationId xmlns:p14="http://schemas.microsoft.com/office/powerpoint/2010/main" val="86950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proxy.lib.umich.edu/pubmed/25044306"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roxy.lib.umich.edu/pmc/articles/PMC271915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10"/>
          </p:nvPr>
        </p:nvSpPr>
        <p:spPr/>
        <p:txBody>
          <a:bodyPr/>
          <a:lstStyle/>
          <a:p>
            <a:fld id="{0BB2D193-5297-5545-B66D-CAA7587C6DA5}" type="slidenum">
              <a:rPr lang="en-US" smtClean="0"/>
              <a:t>2</a:t>
            </a:fld>
            <a:endParaRPr lang="en-US"/>
          </a:p>
        </p:txBody>
      </p:sp>
    </p:spTree>
    <p:extLst>
      <p:ext uri="{BB962C8B-B14F-4D97-AF65-F5344CB8AC3E}">
        <p14:creationId xmlns:p14="http://schemas.microsoft.com/office/powerpoint/2010/main" val="867134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Supplements are very popular </a:t>
            </a:r>
          </a:p>
          <a:p>
            <a:r>
              <a:rPr lang="en-US" sz="1200" kern="1200" dirty="0">
                <a:solidFill>
                  <a:schemeClr val="tx1"/>
                </a:solidFill>
                <a:effectLst/>
                <a:latin typeface="+mn-lt"/>
                <a:ea typeface="+mn-ea"/>
                <a:cs typeface="+mn-cs"/>
              </a:rPr>
              <a:t>-study analyzed 47 </a:t>
            </a:r>
            <a:r>
              <a:rPr lang="en-US" sz="1200" kern="1200" dirty="0" err="1">
                <a:solidFill>
                  <a:schemeClr val="tx1"/>
                </a:solidFill>
                <a:effectLst/>
                <a:latin typeface="+mn-lt"/>
                <a:ea typeface="+mn-ea"/>
                <a:cs typeface="+mn-cs"/>
              </a:rPr>
              <a:t>commericial</a:t>
            </a:r>
            <a:r>
              <a:rPr lang="en-US" sz="1200" kern="1200" dirty="0">
                <a:solidFill>
                  <a:schemeClr val="tx1"/>
                </a:solidFill>
                <a:effectLst/>
                <a:latin typeface="+mn-lt"/>
                <a:ea typeface="+mn-ea"/>
                <a:cs typeface="+mn-cs"/>
              </a:rPr>
              <a:t> fish, krill and algal oil supplements, over 70% did not contain the stated label amount of EPA or DHA</a:t>
            </a:r>
          </a:p>
          <a:p>
            <a:r>
              <a:rPr lang="en-US" sz="1200" kern="1200" dirty="0">
                <a:solidFill>
                  <a:schemeClr val="tx1"/>
                </a:solidFill>
                <a:effectLst/>
                <a:latin typeface="+mn-lt"/>
                <a:ea typeface="+mn-ea"/>
                <a:cs typeface="+mn-cs"/>
              </a:rPr>
              <a:t>-But still complied with FDA regulations (see below)</a:t>
            </a:r>
          </a:p>
          <a:p>
            <a:r>
              <a:rPr lang="en-US" sz="1200" u="sng" kern="1200" dirty="0">
                <a:solidFill>
                  <a:schemeClr val="tx1"/>
                </a:solidFill>
                <a:effectLst/>
                <a:latin typeface="+mn-lt"/>
                <a:ea typeface="+mn-ea"/>
                <a:cs typeface="+mn-cs"/>
                <a:hlinkClick r:id="rId3"/>
              </a:rPr>
              <a:t>https://www-ncbi-nlm-nih-gov.proxy.lib.umich.edu/pubmed/25044306</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Ocean Nutrition notification proposed the following exact words for “high” </a:t>
            </a:r>
            <a:r>
              <a:rPr lang="en-US" dirty="0" err="1"/>
              <a:t>nutrientcontent</a:t>
            </a:r>
            <a:r>
              <a:rPr lang="en-US" dirty="0"/>
              <a:t> claims for DHA and EPA combined:“ ‘Excellent source of Omega-3 EPA and DHA.’ (‘High in Omega-3 EPA </a:t>
            </a:r>
            <a:r>
              <a:rPr lang="en-US" dirty="0" err="1"/>
              <a:t>andDHA</a:t>
            </a:r>
            <a:r>
              <a:rPr lang="en-US" dirty="0"/>
              <a:t>;’ ‘Rich in Omega-3 EPA and DHA’). Contains _ mg of EPA and </a:t>
            </a:r>
            <a:r>
              <a:rPr lang="en-US" dirty="0" err="1"/>
              <a:t>DHAcombined</a:t>
            </a:r>
            <a:r>
              <a:rPr lang="en-US" dirty="0"/>
              <a:t> per serving, which is _ % of the 160 mg Daily Value for a </a:t>
            </a:r>
            <a:r>
              <a:rPr lang="en-US" dirty="0" err="1"/>
              <a:t>combinationof</a:t>
            </a:r>
            <a:r>
              <a:rPr lang="en-US" dirty="0"/>
              <a:t> EPA and DHA.”</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www.fda.gov</a:t>
            </a:r>
            <a:r>
              <a:rPr lang="en-US" sz="1200" u="sng" kern="1200" dirty="0">
                <a:solidFill>
                  <a:schemeClr val="tx1"/>
                </a:solidFill>
                <a:effectLst/>
                <a:latin typeface="+mn-lt"/>
                <a:ea typeface="+mn-ea"/>
                <a:cs typeface="+mn-cs"/>
              </a:rPr>
              <a:t>/downloads/Food/</a:t>
            </a:r>
            <a:r>
              <a:rPr lang="en-US" sz="1200" u="sng" kern="1200" dirty="0" err="1">
                <a:solidFill>
                  <a:schemeClr val="tx1"/>
                </a:solidFill>
                <a:effectLst/>
                <a:latin typeface="+mn-lt"/>
                <a:ea typeface="+mn-ea"/>
                <a:cs typeface="+mn-cs"/>
              </a:rPr>
              <a:t>GuidanceRegulation</a:t>
            </a:r>
            <a:r>
              <a:rPr lang="en-US" sz="1200" u="sng" kern="1200" dirty="0">
                <a:solidFill>
                  <a:schemeClr val="tx1"/>
                </a:solidFill>
                <a:effectLst/>
                <a:latin typeface="+mn-lt"/>
                <a:ea typeface="+mn-ea"/>
                <a:cs typeface="+mn-cs"/>
              </a:rPr>
              <a:t>/</a:t>
            </a:r>
            <a:r>
              <a:rPr lang="en-US" sz="1200" u="sng" kern="1200" dirty="0" err="1">
                <a:solidFill>
                  <a:schemeClr val="tx1"/>
                </a:solidFill>
                <a:effectLst/>
                <a:latin typeface="+mn-lt"/>
                <a:ea typeface="+mn-ea"/>
                <a:cs typeface="+mn-cs"/>
              </a:rPr>
              <a:t>GuidanceDocumentsRegulatoryInformation</a:t>
            </a:r>
            <a:r>
              <a:rPr lang="en-US" sz="1200" u="sng" kern="1200" dirty="0">
                <a:solidFill>
                  <a:schemeClr val="tx1"/>
                </a:solidFill>
                <a:effectLst/>
                <a:latin typeface="+mn-lt"/>
                <a:ea typeface="+mn-ea"/>
                <a:cs typeface="+mn-cs"/>
              </a:rPr>
              <a:t>/UCM484251.pdf</a:t>
            </a:r>
          </a:p>
          <a:p>
            <a:r>
              <a:rPr lang="en-US" sz="1200" u="none" kern="1200" dirty="0">
                <a:solidFill>
                  <a:schemeClr val="tx1"/>
                </a:solidFill>
                <a:effectLst/>
                <a:latin typeface="+mn-lt"/>
                <a:ea typeface="+mn-ea"/>
                <a:cs typeface="+mn-cs"/>
              </a:rPr>
              <a:t>Scientist largely agree that increasing EPA and DHA levels in the blood is more important than lowering arachidonic or linoleic acid (from Omega 6s)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-Generally safe and with minimal side effects, mercury is far below upper safety limit</a:t>
            </a:r>
          </a:p>
          <a:p>
            <a:r>
              <a:rPr lang="en-US" sz="1200" u="none" kern="1200" dirty="0">
                <a:solidFill>
                  <a:schemeClr val="tx1"/>
                </a:solidFill>
                <a:effectLst/>
                <a:latin typeface="+mn-lt"/>
                <a:ea typeface="+mn-ea"/>
                <a:cs typeface="+mn-cs"/>
              </a:rPr>
              <a:t> https://</a:t>
            </a:r>
            <a:r>
              <a:rPr lang="en-US" sz="1200" u="none" kern="1200" dirty="0" err="1">
                <a:solidFill>
                  <a:schemeClr val="tx1"/>
                </a:solidFill>
                <a:effectLst/>
                <a:latin typeface="+mn-lt"/>
                <a:ea typeface="+mn-ea"/>
                <a:cs typeface="+mn-cs"/>
              </a:rPr>
              <a:t>ods.od.nih.gov</a:t>
            </a:r>
            <a:r>
              <a:rPr lang="en-US" sz="1200" u="none" kern="1200" dirty="0">
                <a:solidFill>
                  <a:schemeClr val="tx1"/>
                </a:solidFill>
                <a:effectLst/>
                <a:latin typeface="+mn-lt"/>
                <a:ea typeface="+mn-ea"/>
                <a:cs typeface="+mn-cs"/>
              </a:rPr>
              <a:t>/factsheets/Omega3FattyAcids-HealthProfessional/</a:t>
            </a:r>
          </a:p>
          <a:p>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ALA is thought to help prevent heart disease as well as improve outcomes for diabetics</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People who eat seafood 3-4 times a week are less likely to die of heart disease </a:t>
            </a:r>
          </a:p>
          <a:p>
            <a:r>
              <a:rPr lang="en-US" sz="1200" u="none" kern="1200" dirty="0">
                <a:solidFill>
                  <a:schemeClr val="tx1"/>
                </a:solidFill>
                <a:effectLst/>
                <a:latin typeface="+mn-lt"/>
                <a:ea typeface="+mn-ea"/>
                <a:cs typeface="+mn-cs"/>
              </a:rPr>
              <a:t>https://</a:t>
            </a:r>
            <a:r>
              <a:rPr lang="en-US" sz="1200" u="none" kern="1200" dirty="0" err="1">
                <a:solidFill>
                  <a:schemeClr val="tx1"/>
                </a:solidFill>
                <a:effectLst/>
                <a:latin typeface="+mn-lt"/>
                <a:ea typeface="+mn-ea"/>
                <a:cs typeface="+mn-cs"/>
              </a:rPr>
              <a:t>nccih.nih.gov</a:t>
            </a:r>
            <a:r>
              <a:rPr lang="en-US" sz="1200" u="none" kern="1200" dirty="0">
                <a:solidFill>
                  <a:schemeClr val="tx1"/>
                </a:solidFill>
                <a:effectLst/>
                <a:latin typeface="+mn-lt"/>
                <a:ea typeface="+mn-ea"/>
                <a:cs typeface="+mn-cs"/>
              </a:rPr>
              <a:t>/health/omega3/</a:t>
            </a:r>
            <a:r>
              <a:rPr lang="en-US" sz="1200" u="none" kern="1200" dirty="0" err="1">
                <a:solidFill>
                  <a:schemeClr val="tx1"/>
                </a:solidFill>
                <a:effectLst/>
                <a:latin typeface="+mn-lt"/>
                <a:ea typeface="+mn-ea"/>
                <a:cs typeface="+mn-cs"/>
              </a:rPr>
              <a:t>introduction.htm</a:t>
            </a:r>
            <a:endParaRPr lang="en-US" sz="1200" u="none" kern="1200" dirty="0">
              <a:solidFill>
                <a:schemeClr val="tx1"/>
              </a:solidFill>
              <a:effectLst/>
              <a:latin typeface="+mn-lt"/>
              <a:ea typeface="+mn-ea"/>
              <a:cs typeface="+mn-cs"/>
            </a:endParaRP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Pictures: http://</a:t>
            </a:r>
            <a:r>
              <a:rPr lang="en-US" sz="1200" u="none" kern="1200" dirty="0" err="1">
                <a:solidFill>
                  <a:schemeClr val="tx1"/>
                </a:solidFill>
                <a:effectLst/>
                <a:latin typeface="+mn-lt"/>
                <a:ea typeface="+mn-ea"/>
                <a:cs typeface="+mn-cs"/>
              </a:rPr>
              <a:t>beta.lekhafoods.com</a:t>
            </a:r>
            <a:r>
              <a:rPr lang="en-US" sz="1200" u="none" kern="1200" dirty="0">
                <a:solidFill>
                  <a:schemeClr val="tx1"/>
                </a:solidFill>
                <a:effectLst/>
                <a:latin typeface="+mn-lt"/>
                <a:ea typeface="+mn-ea"/>
                <a:cs typeface="+mn-cs"/>
              </a:rPr>
              <a:t>/</a:t>
            </a:r>
            <a:r>
              <a:rPr lang="en-US" sz="1200" u="none" kern="1200" dirty="0" err="1">
                <a:solidFill>
                  <a:schemeClr val="tx1"/>
                </a:solidFill>
                <a:effectLst/>
                <a:latin typeface="+mn-lt"/>
                <a:ea typeface="+mn-ea"/>
                <a:cs typeface="+mn-cs"/>
              </a:rPr>
              <a:t>speciality</a:t>
            </a:r>
            <a:r>
              <a:rPr lang="en-US" sz="1200" u="none" kern="1200" dirty="0">
                <a:solidFill>
                  <a:schemeClr val="tx1"/>
                </a:solidFill>
                <a:effectLst/>
                <a:latin typeface="+mn-lt"/>
                <a:ea typeface="+mn-ea"/>
                <a:cs typeface="+mn-cs"/>
              </a:rPr>
              <a:t>/seafood-recipes/side-dish/fish/</a:t>
            </a:r>
            <a:r>
              <a:rPr lang="en-US" sz="1200" u="none" kern="1200" dirty="0" err="1">
                <a:solidFill>
                  <a:schemeClr val="tx1"/>
                </a:solidFill>
                <a:effectLst/>
                <a:latin typeface="+mn-lt"/>
                <a:ea typeface="+mn-ea"/>
                <a:cs typeface="+mn-cs"/>
              </a:rPr>
              <a:t>japanese</a:t>
            </a:r>
            <a:r>
              <a:rPr lang="en-US" sz="1200" u="none" kern="1200" dirty="0">
                <a:solidFill>
                  <a:schemeClr val="tx1"/>
                </a:solidFill>
                <a:effectLst/>
                <a:latin typeface="+mn-lt"/>
                <a:ea typeface="+mn-ea"/>
                <a:cs typeface="+mn-cs"/>
              </a:rPr>
              <a:t>-steamed-whole-</a:t>
            </a:r>
            <a:r>
              <a:rPr lang="en-US" sz="1200" u="none" kern="1200" dirty="0" err="1">
                <a:solidFill>
                  <a:schemeClr val="tx1"/>
                </a:solidFill>
                <a:effectLst/>
                <a:latin typeface="+mn-lt"/>
                <a:ea typeface="+mn-ea"/>
                <a:cs typeface="+mn-cs"/>
              </a:rPr>
              <a:t>fish.aspx</a:t>
            </a:r>
            <a:r>
              <a:rPr lang="en-US" sz="1200" u="none" kern="1200" dirty="0">
                <a:solidFill>
                  <a:schemeClr val="tx1"/>
                </a:solidFill>
                <a:effectLst/>
                <a:latin typeface="+mn-lt"/>
                <a:ea typeface="+mn-ea"/>
                <a:cs typeface="+mn-cs"/>
              </a:rPr>
              <a:t>, https://</a:t>
            </a:r>
            <a:r>
              <a:rPr lang="en-US" sz="1200" u="none" kern="1200" dirty="0" err="1">
                <a:solidFill>
                  <a:schemeClr val="tx1"/>
                </a:solidFill>
                <a:effectLst/>
                <a:latin typeface="+mn-lt"/>
                <a:ea typeface="+mn-ea"/>
                <a:cs typeface="+mn-cs"/>
              </a:rPr>
              <a:t>www.reviews.com</a:t>
            </a:r>
            <a:r>
              <a:rPr lang="en-US" sz="1200" u="none" kern="1200" dirty="0">
                <a:solidFill>
                  <a:schemeClr val="tx1"/>
                </a:solidFill>
                <a:effectLst/>
                <a:latin typeface="+mn-lt"/>
                <a:ea typeface="+mn-ea"/>
                <a:cs typeface="+mn-cs"/>
              </a:rPr>
              <a:t>/fish-oil-supplement/</a:t>
            </a:r>
          </a:p>
          <a:p>
            <a:endParaRPr lang="en-US" sz="1200" u="none" kern="1200" dirty="0">
              <a:solidFill>
                <a:schemeClr val="tx1"/>
              </a:solidFill>
              <a:effectLst/>
              <a:latin typeface="+mn-lt"/>
              <a:ea typeface="+mn-ea"/>
              <a:cs typeface="+mn-cs"/>
            </a:endParaRPr>
          </a:p>
          <a:p>
            <a:endParaRPr lang="en-US" sz="1200" u="non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3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onlinelibrary-wiley-com.proxy.lib.umich.edu</a:t>
            </a:r>
            <a:r>
              <a:rPr lang="en-US" dirty="0"/>
              <a:t>/</a:t>
            </a:r>
            <a:r>
              <a:rPr lang="en-US" dirty="0" err="1"/>
              <a:t>doi</a:t>
            </a:r>
            <a:r>
              <a:rPr lang="en-US" dirty="0"/>
              <a:t>/</a:t>
            </a:r>
            <a:r>
              <a:rPr lang="en-US" dirty="0" err="1"/>
              <a:t>epdf</a:t>
            </a:r>
            <a:r>
              <a:rPr lang="en-US" dirty="0"/>
              <a:t>/10.1007/s11745-003-1077-x</a:t>
            </a:r>
          </a:p>
          <a:p>
            <a:r>
              <a:rPr lang="en-US" sz="1200" b="0" i="0" kern="1200" dirty="0">
                <a:solidFill>
                  <a:schemeClr val="tx1"/>
                </a:solidFill>
                <a:effectLst/>
                <a:latin typeface="+mn-lt"/>
                <a:ea typeface="+mn-ea"/>
                <a:cs typeface="+mn-cs"/>
              </a:rPr>
              <a:t>From our data, it could be postulated that 10–20 g salmon would </a:t>
            </a:r>
          </a:p>
          <a:p>
            <a:r>
              <a:rPr lang="en-US" sz="1200" b="0" i="0" kern="1200" dirty="0">
                <a:solidFill>
                  <a:schemeClr val="tx1"/>
                </a:solidFill>
                <a:effectLst/>
                <a:latin typeface="+mn-lt"/>
                <a:ea typeface="+mn-ea"/>
                <a:cs typeface="+mn-cs"/>
              </a:rPr>
              <a:t>effectively raise plasma DHA levels over a 6 week period</a:t>
            </a:r>
          </a:p>
          <a:p>
            <a:r>
              <a:rPr lang="en-US" dirty="0"/>
              <a:t>Volunteers given 100g salmon, 1-3 capsules of fish oil ethyl esters (used for high, prescription doses)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384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Cochrane systematic review: </a:t>
            </a:r>
            <a:r>
              <a:rPr lang="en-US" sz="1200" b="0" i="0" kern="1200" dirty="0">
                <a:solidFill>
                  <a:schemeClr val="tx1"/>
                </a:solidFill>
                <a:effectLst/>
                <a:latin typeface="+mn-lt"/>
                <a:ea typeface="+mn-ea"/>
                <a:cs typeface="+mn-cs"/>
              </a:rPr>
              <a:t>results of seventy-nine randomized trials involving 112,059 people. These studies assessed effects of consuming additional omega 3 fat, compared to usual or lower omega 3, on diseases of the heart and circulation.</a:t>
            </a:r>
          </a:p>
          <a:p>
            <a:r>
              <a:rPr lang="en-US" dirty="0"/>
              <a:t>Found no correlation, ALA might reduce risk of heart irregularities but odds of this translating to reduced cardiac events was 1000 to 1</a:t>
            </a:r>
          </a:p>
          <a:p>
            <a:r>
              <a:rPr lang="en-US" dirty="0"/>
              <a:t>And slight protective affect against disease of circulation from ALA</a:t>
            </a:r>
          </a:p>
          <a:p>
            <a:r>
              <a:rPr lang="en-US" dirty="0"/>
              <a:t>It reduced triglycerides, which are known to promote heart disease, but also ”good cholesterol” (HDL) which is known to reduce heart disease</a:t>
            </a:r>
          </a:p>
          <a:p>
            <a:endParaRPr lang="en-US" dirty="0"/>
          </a:p>
          <a:p>
            <a:r>
              <a:rPr lang="en-US" dirty="0"/>
              <a:t>Studies make it difficult to determine the benefit: eating fish studies are mainly done on healthy adults, who they follow and see how many develop heart disease.  Alternatively, omega 3 supplement studies are usually done on those who already have heart disease.  It is possible that omega 3s may not reverse heart disease, or the the medication people are on may be the real cause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www.health.harvard.edu</a:t>
            </a:r>
            <a:r>
              <a:rPr lang="en-US" dirty="0"/>
              <a:t>/heart-health/eating-fish-linked-to-fewer-heart-attacks via </a:t>
            </a:r>
            <a:r>
              <a:rPr lang="en-US" sz="1200" b="0" i="0" kern="1200" dirty="0">
                <a:solidFill>
                  <a:schemeClr val="tx1"/>
                </a:solidFill>
                <a:effectLst/>
                <a:latin typeface="+mn-lt"/>
                <a:ea typeface="+mn-ea"/>
                <a:cs typeface="+mn-cs"/>
              </a:rPr>
              <a:t>Nutrition Journal, March 15, 2013, 12:33.</a:t>
            </a:r>
            <a:endParaRPr lang="en-US" dirty="0"/>
          </a:p>
          <a:p>
            <a:r>
              <a:rPr lang="en-US" dirty="0"/>
              <a:t>*Cochrane study used healthy and unhealthy adults across four continents</a:t>
            </a:r>
          </a:p>
          <a:p>
            <a:endParaRPr lang="en-US" dirty="0"/>
          </a:p>
          <a:p>
            <a:endParaRPr lang="en-US" dirty="0"/>
          </a:p>
          <a:p>
            <a:r>
              <a:rPr lang="en-US" sz="1200" b="0" i="0" kern="1200" dirty="0">
                <a:solidFill>
                  <a:schemeClr val="tx1"/>
                </a:solidFill>
                <a:effectLst/>
                <a:latin typeface="+mn-lt"/>
                <a:ea typeface="+mn-ea"/>
                <a:cs typeface="+mn-cs"/>
              </a:rPr>
              <a:t>According to a report in the September 2014 </a:t>
            </a:r>
            <a:r>
              <a:rPr lang="en-US" sz="1200" b="0" i="1" kern="1200" dirty="0">
                <a:solidFill>
                  <a:schemeClr val="tx1"/>
                </a:solidFill>
                <a:effectLst/>
                <a:latin typeface="+mn-lt"/>
                <a:ea typeface="+mn-ea"/>
                <a:cs typeface="+mn-cs"/>
              </a:rPr>
              <a:t>American Journal of Medicine</a:t>
            </a:r>
            <a:r>
              <a:rPr lang="en-US" sz="1200" b="0" i="0" kern="1200" dirty="0">
                <a:solidFill>
                  <a:schemeClr val="tx1"/>
                </a:solidFill>
                <a:effectLst/>
                <a:latin typeface="+mn-lt"/>
                <a:ea typeface="+mn-ea"/>
                <a:cs typeface="+mn-cs"/>
              </a:rPr>
              <a:t> that pooled results from 19 different studies, fish eaters were less likely to have a heart attack or unstable angina (unexpected chest pain that usually happens at rest) than non–fish eaters. Most of the studies were prospective, which means the participants reported what they ate and were tracked over time—in this case, for an average of 11 years.</a:t>
            </a:r>
          </a:p>
          <a:p>
            <a:r>
              <a:rPr lang="en-US" sz="1200" b="0" i="0" kern="1200" dirty="0">
                <a:solidFill>
                  <a:schemeClr val="tx1"/>
                </a:solidFill>
                <a:effectLst/>
                <a:latin typeface="+mn-lt"/>
                <a:ea typeface="+mn-ea"/>
                <a:cs typeface="+mn-cs"/>
              </a:rPr>
              <a:t>-may be because fish replaces red/processed meat in the diet </a:t>
            </a:r>
          </a:p>
          <a:p>
            <a:r>
              <a:rPr lang="en-US" sz="1200" b="0" i="0" kern="1200" dirty="0">
                <a:solidFill>
                  <a:schemeClr val="tx1"/>
                </a:solidFill>
                <a:effectLst/>
                <a:latin typeface="+mn-lt"/>
                <a:ea typeface="+mn-ea"/>
                <a:cs typeface="+mn-cs"/>
              </a:rPr>
              <a:t>Concerned about mercury and toxins? Meat also has toxins and the benefits of omega 3s overshadow this risk (to be safe, diversify and eat low contaminant choices like smaller fish, lower on the food chain)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ongoing study looking at Omega 3s and vitamin D supplementation in treating depression; via a reduction in inflammatory cytokines, which are linked to depression</a:t>
            </a:r>
          </a:p>
          <a:p>
            <a:r>
              <a:rPr lang="en-US" sz="1200" b="0" i="0" kern="1200" dirty="0">
                <a:solidFill>
                  <a:schemeClr val="tx1"/>
                </a:solidFill>
                <a:effectLst/>
                <a:latin typeface="+mn-lt"/>
                <a:ea typeface="+mn-ea"/>
                <a:cs typeface="+mn-cs"/>
              </a:rPr>
              <a:t>https://www-</a:t>
            </a:r>
            <a:r>
              <a:rPr lang="en-US" sz="1200" b="0" i="0" kern="1200" dirty="0" err="1">
                <a:solidFill>
                  <a:schemeClr val="tx1"/>
                </a:solidFill>
                <a:effectLst/>
                <a:latin typeface="+mn-lt"/>
                <a:ea typeface="+mn-ea"/>
                <a:cs typeface="+mn-cs"/>
              </a:rPr>
              <a:t>sciencedirect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com.proxy.lib.umich.edu</a:t>
            </a:r>
            <a:r>
              <a:rPr lang="en-US" sz="1200" b="0" i="0" kern="1200" dirty="0">
                <a:solidFill>
                  <a:schemeClr val="tx1"/>
                </a:solidFill>
                <a:effectLst/>
                <a:latin typeface="+mn-lt"/>
                <a:ea typeface="+mn-ea"/>
                <a:cs typeface="+mn-cs"/>
              </a:rPr>
              <a:t>/science/article/</a:t>
            </a:r>
            <a:r>
              <a:rPr lang="en-US" sz="1200" b="0" i="0" kern="1200" dirty="0" err="1">
                <a:solidFill>
                  <a:schemeClr val="tx1"/>
                </a:solidFill>
                <a:effectLst/>
                <a:latin typeface="+mn-lt"/>
                <a:ea typeface="+mn-ea"/>
                <a:cs typeface="+mn-cs"/>
              </a:rPr>
              <a:t>pii</a:t>
            </a:r>
            <a:r>
              <a:rPr lang="en-US" sz="1200" b="0" i="0" kern="1200" dirty="0">
                <a:solidFill>
                  <a:schemeClr val="tx1"/>
                </a:solidFill>
                <a:effectLst/>
                <a:latin typeface="+mn-lt"/>
                <a:ea typeface="+mn-ea"/>
                <a:cs typeface="+mn-cs"/>
              </a:rPr>
              <a:t>/S1551714417306353#bb0255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44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6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Formerly called vitamin F</a:t>
            </a:r>
          </a:p>
        </p:txBody>
      </p:sp>
      <p:sp>
        <p:nvSpPr>
          <p:cNvPr id="4" name="Slide Number Placeholder 3"/>
          <p:cNvSpPr>
            <a:spLocks noGrp="1"/>
          </p:cNvSpPr>
          <p:nvPr>
            <p:ph type="sldNum" sz="quarter" idx="10"/>
          </p:nvPr>
        </p:nvSpPr>
        <p:spPr/>
        <p:txBody>
          <a:bodyPr/>
          <a:lstStyle/>
          <a:p>
            <a:fld id="{0BB2D193-5297-5545-B66D-CAA7587C6DA5}" type="slidenum">
              <a:rPr lang="en-US" smtClean="0"/>
              <a:t>42</a:t>
            </a:fld>
            <a:endParaRPr lang="en-US"/>
          </a:p>
        </p:txBody>
      </p:sp>
    </p:spTree>
    <p:extLst>
      <p:ext uri="{BB962C8B-B14F-4D97-AF65-F5344CB8AC3E}">
        <p14:creationId xmlns:p14="http://schemas.microsoft.com/office/powerpoint/2010/main" val="48080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this is phosphatidylcholine</a:t>
            </a:r>
          </a:p>
        </p:txBody>
      </p:sp>
      <p:sp>
        <p:nvSpPr>
          <p:cNvPr id="4" name="Slide Number Placeholder 3"/>
          <p:cNvSpPr>
            <a:spLocks noGrp="1"/>
          </p:cNvSpPr>
          <p:nvPr>
            <p:ph type="sldNum" sz="quarter" idx="10"/>
          </p:nvPr>
        </p:nvSpPr>
        <p:spPr/>
        <p:txBody>
          <a:bodyPr/>
          <a:lstStyle/>
          <a:p>
            <a:fld id="{0BB2D193-5297-5545-B66D-CAA7587C6DA5}" type="slidenum">
              <a:rPr lang="en-US" smtClean="0"/>
              <a:t>10</a:t>
            </a:fld>
            <a:endParaRPr lang="en-US"/>
          </a:p>
        </p:txBody>
      </p:sp>
    </p:spTree>
    <p:extLst>
      <p:ext uri="{BB962C8B-B14F-4D97-AF65-F5344CB8AC3E}">
        <p14:creationId xmlns:p14="http://schemas.microsoft.com/office/powerpoint/2010/main" val="17847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groups matter!</a:t>
            </a:r>
          </a:p>
        </p:txBody>
      </p:sp>
      <p:sp>
        <p:nvSpPr>
          <p:cNvPr id="4" name="Slide Number Placeholder 3"/>
          <p:cNvSpPr>
            <a:spLocks noGrp="1"/>
          </p:cNvSpPr>
          <p:nvPr>
            <p:ph type="sldNum" sz="quarter" idx="10"/>
          </p:nvPr>
        </p:nvSpPr>
        <p:spPr/>
        <p:txBody>
          <a:bodyPr/>
          <a:lstStyle/>
          <a:p>
            <a:fld id="{0BB2D193-5297-5545-B66D-CAA7587C6DA5}" type="slidenum">
              <a:rPr lang="en-US" smtClean="0"/>
              <a:t>11</a:t>
            </a:fld>
            <a:endParaRPr lang="en-US"/>
          </a:p>
        </p:txBody>
      </p:sp>
    </p:spTree>
    <p:extLst>
      <p:ext uri="{BB962C8B-B14F-4D97-AF65-F5344CB8AC3E}">
        <p14:creationId xmlns:p14="http://schemas.microsoft.com/office/powerpoint/2010/main" val="159325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90% of people on earth are “choline deficient”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Classified</a:t>
            </a:r>
            <a:r>
              <a:rPr lang="en-US" baseline="0" dirty="0"/>
              <a:t> as essential nutrient in 1998</a:t>
            </a:r>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12</a:t>
            </a:fld>
            <a:endParaRPr lang="en-US"/>
          </a:p>
        </p:txBody>
      </p:sp>
    </p:spTree>
    <p:extLst>
      <p:ext uri="{BB962C8B-B14F-4D97-AF65-F5344CB8AC3E}">
        <p14:creationId xmlns:p14="http://schemas.microsoft.com/office/powerpoint/2010/main" val="168569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24</a:t>
            </a:fld>
            <a:endParaRPr lang="en-US"/>
          </a:p>
        </p:txBody>
      </p:sp>
    </p:spTree>
    <p:extLst>
      <p:ext uri="{BB962C8B-B14F-4D97-AF65-F5344CB8AC3E}">
        <p14:creationId xmlns:p14="http://schemas.microsoft.com/office/powerpoint/2010/main" val="45246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multiple bonds, they start at omega end, and go back every third</a:t>
            </a:r>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25</a:t>
            </a:fld>
            <a:endParaRPr lang="en-US"/>
          </a:p>
        </p:txBody>
      </p:sp>
    </p:spTree>
    <p:extLst>
      <p:ext uri="{BB962C8B-B14F-4D97-AF65-F5344CB8AC3E}">
        <p14:creationId xmlns:p14="http://schemas.microsoft.com/office/powerpoint/2010/main" val="10291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Mechanism currently unknown</a:t>
            </a:r>
          </a:p>
        </p:txBody>
      </p:sp>
      <p:sp>
        <p:nvSpPr>
          <p:cNvPr id="4" name="Slide Number Placeholder 3"/>
          <p:cNvSpPr>
            <a:spLocks noGrp="1"/>
          </p:cNvSpPr>
          <p:nvPr>
            <p:ph type="sldNum" sz="quarter" idx="10"/>
          </p:nvPr>
        </p:nvSpPr>
        <p:spPr/>
        <p:txBody>
          <a:bodyPr/>
          <a:lstStyle/>
          <a:p>
            <a:fld id="{0BB2D193-5297-5545-B66D-CAA7587C6DA5}" type="slidenum">
              <a:rPr lang="en-US" smtClean="0"/>
              <a:t>28</a:t>
            </a:fld>
            <a:endParaRPr lang="en-US"/>
          </a:p>
        </p:txBody>
      </p:sp>
    </p:spTree>
    <p:extLst>
      <p:ext uri="{BB962C8B-B14F-4D97-AF65-F5344CB8AC3E}">
        <p14:creationId xmlns:p14="http://schemas.microsoft.com/office/powerpoint/2010/main" val="131155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effects of hydrogenation of </a:t>
            </a:r>
            <a:r>
              <a:rPr lang="en-US" dirty="0" err="1"/>
              <a:t>cottonseet</a:t>
            </a:r>
            <a:r>
              <a:rPr lang="en-US" dirty="0"/>
              <a:t> oil</a:t>
            </a:r>
          </a:p>
        </p:txBody>
      </p:sp>
      <p:sp>
        <p:nvSpPr>
          <p:cNvPr id="4" name="Slide Number Placeholder 3"/>
          <p:cNvSpPr>
            <a:spLocks noGrp="1"/>
          </p:cNvSpPr>
          <p:nvPr>
            <p:ph type="sldNum" sz="quarter" idx="10"/>
          </p:nvPr>
        </p:nvSpPr>
        <p:spPr/>
        <p:txBody>
          <a:bodyPr/>
          <a:lstStyle/>
          <a:p>
            <a:fld id="{0BB2D193-5297-5545-B66D-CAA7587C6DA5}" type="slidenum">
              <a:rPr lang="en-US" smtClean="0"/>
              <a:t>31</a:t>
            </a:fld>
            <a:endParaRPr lang="en-US"/>
          </a:p>
        </p:txBody>
      </p:sp>
    </p:spTree>
    <p:extLst>
      <p:ext uri="{BB962C8B-B14F-4D97-AF65-F5344CB8AC3E}">
        <p14:creationId xmlns:p14="http://schemas.microsoft.com/office/powerpoint/2010/main" val="90173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-fatty acids have more than one double bond in the backbone, so fewer than the maximum hydrogen atoms bound. </a:t>
            </a:r>
          </a:p>
          <a:p>
            <a:r>
              <a:rPr lang="en-US" sz="1200" kern="1200" dirty="0">
                <a:solidFill>
                  <a:schemeClr val="tx1"/>
                </a:solidFill>
                <a:effectLst/>
                <a:latin typeface="+mn-lt"/>
                <a:ea typeface="+mn-ea"/>
                <a:cs typeface="+mn-cs"/>
              </a:rPr>
              <a:t>-Double bond at 3 and 6 position are most biologically significant</a:t>
            </a:r>
          </a:p>
          <a:p>
            <a:r>
              <a:rPr lang="en-US" sz="1200" kern="1200" dirty="0">
                <a:solidFill>
                  <a:schemeClr val="tx1"/>
                </a:solidFill>
                <a:effectLst/>
                <a:latin typeface="+mn-lt"/>
                <a:ea typeface="+mn-ea"/>
                <a:cs typeface="+mn-cs"/>
              </a:rPr>
              <a:t>-final carbon in FA chain is “omega” carbon, so omega 3 is when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to last carbon has the double bond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-ratio is important. the recommended is 4:1, western diet = 8:1 – 25:1 omega 6 to omega 3 ratio</a:t>
            </a:r>
          </a:p>
          <a:p>
            <a:r>
              <a:rPr lang="en-US" sz="1200" kern="1200" dirty="0">
                <a:solidFill>
                  <a:schemeClr val="tx1"/>
                </a:solidFill>
                <a:effectLst/>
                <a:latin typeface="+mn-lt"/>
                <a:ea typeface="+mn-ea"/>
                <a:cs typeface="+mn-cs"/>
              </a:rPr>
              <a:t>-both metabolized by same elongation and desaturation enzymes, so overabundance of one limits the production of metabolic products from the other</a:t>
            </a:r>
          </a:p>
          <a:p>
            <a:r>
              <a:rPr lang="en-US" sz="1200" kern="1200" dirty="0">
                <a:solidFill>
                  <a:schemeClr val="tx1"/>
                </a:solidFill>
                <a:effectLst/>
                <a:latin typeface="+mn-lt"/>
                <a:ea typeface="+mn-ea"/>
                <a:cs typeface="+mn-cs"/>
              </a:rPr>
              <a:t>-ALA is from plant sources like seeds, walnuts and vegetables, and can be converted to EPA and somewhat to DHA, but only in small amounts (women convert better, because estrogen supports conversion enzymes)</a:t>
            </a:r>
          </a:p>
          <a:p>
            <a:r>
              <a:rPr lang="en-US" sz="1200" kern="1200" dirty="0">
                <a:solidFill>
                  <a:schemeClr val="tx1"/>
                </a:solidFill>
                <a:effectLst/>
                <a:latin typeface="+mn-lt"/>
                <a:ea typeface="+mn-ea"/>
                <a:cs typeface="+mn-cs"/>
              </a:rPr>
              <a:t>-Still necessary to consume EPA and DHA in order to increase levels of these</a:t>
            </a:r>
          </a:p>
          <a:p>
            <a:r>
              <a:rPr lang="en-US" sz="1200" kern="1200" dirty="0">
                <a:solidFill>
                  <a:schemeClr val="tx1"/>
                </a:solidFill>
                <a:effectLst/>
                <a:latin typeface="+mn-lt"/>
                <a:ea typeface="+mn-ea"/>
                <a:cs typeface="+mn-cs"/>
              </a:rPr>
              <a:t>-omega 3 acts as </a:t>
            </a:r>
            <a:r>
              <a:rPr lang="en-US" sz="1200" kern="1200" dirty="0" err="1">
                <a:solidFill>
                  <a:schemeClr val="tx1"/>
                </a:solidFill>
                <a:effectLst/>
                <a:latin typeface="+mn-lt"/>
                <a:ea typeface="+mn-ea"/>
                <a:cs typeface="+mn-cs"/>
              </a:rPr>
              <a:t>antiatherogenic</a:t>
            </a:r>
            <a:r>
              <a:rPr lang="en-US" sz="1200" kern="1200" dirty="0">
                <a:solidFill>
                  <a:schemeClr val="tx1"/>
                </a:solidFill>
                <a:effectLst/>
                <a:latin typeface="+mn-lt"/>
                <a:ea typeface="+mn-ea"/>
                <a:cs typeface="+mn-cs"/>
              </a:rPr>
              <a:t> agent (prevents fat build up in the arteries), lowers BP, help clean up after an inflammatory response (resolving), inhibits platelet aggregation  (on the other hand, omega 6s are inflammatory via leukotrienes and prostaglandins)</a:t>
            </a:r>
          </a:p>
          <a:p>
            <a:r>
              <a:rPr lang="en-US" sz="1200" u="sng" kern="1200" dirty="0">
                <a:solidFill>
                  <a:schemeClr val="tx1"/>
                </a:solidFill>
                <a:effectLst/>
                <a:latin typeface="+mn-lt"/>
                <a:ea typeface="+mn-ea"/>
                <a:cs typeface="+mn-cs"/>
                <a:hlinkClick r:id="rId3"/>
              </a:rPr>
              <a:t>https://www-ncbi-nlm-nih-gov.proxy.lib.umich.edu/pmc/articles/PMC2719153/</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So it makes sense that people are excited about the possibility of omega 3 supplements improving health, </a:t>
            </a:r>
            <a:r>
              <a:rPr lang="en-US" sz="1200" b="1" u="none" kern="1200" dirty="0" err="1">
                <a:solidFill>
                  <a:schemeClr val="tx1"/>
                </a:solidFill>
                <a:effectLst/>
                <a:latin typeface="+mn-lt"/>
                <a:ea typeface="+mn-ea"/>
                <a:cs typeface="+mn-cs"/>
              </a:rPr>
              <a:t>specifally</a:t>
            </a:r>
            <a:r>
              <a:rPr lang="en-US" sz="1200" b="1" u="none" kern="1200" dirty="0">
                <a:solidFill>
                  <a:schemeClr val="tx1"/>
                </a:solidFill>
                <a:effectLst/>
                <a:latin typeface="+mn-lt"/>
                <a:ea typeface="+mn-ea"/>
                <a:cs typeface="+mn-cs"/>
              </a:rPr>
              <a:t> cardiac</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Picture: </a:t>
            </a:r>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lpi.oregonstate.edu</a:t>
            </a:r>
            <a:r>
              <a:rPr lang="en-US" sz="1200" u="sng" kern="1200" dirty="0">
                <a:solidFill>
                  <a:schemeClr val="tx1"/>
                </a:solidFill>
                <a:effectLst/>
                <a:latin typeface="+mn-lt"/>
                <a:ea typeface="+mn-ea"/>
                <a:cs typeface="+mn-cs"/>
              </a:rPr>
              <a:t>/mic/other-nutrients/essential-fatty-acids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4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74913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1116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12186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FE13-DB61-D64F-8C21-009ECFB71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A4CD26-03D1-5A4F-867E-AA73D65F1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D385D-BE03-C948-9F13-B8511A6B02E7}"/>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631CA4FB-DC3E-124F-93D9-333578B5E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FE87-0D5A-9344-9EA9-CEFAB1D8B090}"/>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12327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F3CD-A97B-5043-B1DE-39E4BCCF6C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BFF83-5AEC-224D-A9B2-4FB8D4FB8A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3BBE5-032E-C349-B971-7024C6EBF29C}"/>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E9E13803-E8B5-C847-A99E-48E700C58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2FC4-82EF-9E4B-B113-999215186AAF}"/>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539388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0180-5A77-7640-BF0C-C9F573F4D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0DC15-9F4E-C746-BCD5-359933AE0E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03A0EA-993E-474D-8DC2-03D480E96A50}"/>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BAC164E2-5B52-DD44-8BA0-E1FAD642C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B4570-60FE-1541-B85E-0DE06E747EC6}"/>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71047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0A1A-F47C-4449-B19B-AC1A6F417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81D73-1F6A-3442-A17F-E0198E279F9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FC571-330A-9643-9BDB-B7C73719A6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2D001-B8C0-F843-9DC4-A81576B09120}"/>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6" name="Footer Placeholder 5">
            <a:extLst>
              <a:ext uri="{FF2B5EF4-FFF2-40B4-BE49-F238E27FC236}">
                <a16:creationId xmlns:a16="http://schemas.microsoft.com/office/drawing/2014/main" id="{B3EDF01D-4B6B-104A-AA86-50176D31C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18D8F6-F2C4-EF43-8BB7-3B407CAFF9F1}"/>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660810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63F9-7967-AD4F-95AC-8394F50DDC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2A581-D259-C941-9AB4-79BEEAB81F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3D60CE4-97DA-5A4B-B48D-985AFF510B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4B61A1-E7D6-7B4F-BFDC-7DCA57F3D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F20CA5-4427-8340-978C-156A2F7207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4593ED-C39D-0145-AB55-38755A33F706}"/>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8" name="Footer Placeholder 7">
            <a:extLst>
              <a:ext uri="{FF2B5EF4-FFF2-40B4-BE49-F238E27FC236}">
                <a16:creationId xmlns:a16="http://schemas.microsoft.com/office/drawing/2014/main" id="{7D548960-CDD3-0F43-9E72-62D6D97707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70E79-E675-8B49-A71D-C694FE29D55B}"/>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17041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7BA9-03E2-7144-B412-B0730D9705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531491-3071-D54F-BE21-88CF5323C292}"/>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4" name="Footer Placeholder 3">
            <a:extLst>
              <a:ext uri="{FF2B5EF4-FFF2-40B4-BE49-F238E27FC236}">
                <a16:creationId xmlns:a16="http://schemas.microsoft.com/office/drawing/2014/main" id="{6523C5CE-AFC0-FB45-9F2D-B5223DB5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447DA1-6A9A-AC43-AE58-9B7944BD1738}"/>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707369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CF211-8674-654C-9B0E-C42059DB937A}"/>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3" name="Footer Placeholder 2">
            <a:extLst>
              <a:ext uri="{FF2B5EF4-FFF2-40B4-BE49-F238E27FC236}">
                <a16:creationId xmlns:a16="http://schemas.microsoft.com/office/drawing/2014/main" id="{49F1B07C-0810-7842-AF35-BB5E117586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1B601-00C2-884D-9C05-BC7F994B208D}"/>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179704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A180-54D5-7F46-A4CC-697B90780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7DDEE-BDD6-8948-A88E-882A91A228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07BB4F-7E28-F543-8F7D-6B3EB6A08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2CC98D-1457-9B4A-9864-7106E1A3F6C5}"/>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6" name="Footer Placeholder 5">
            <a:extLst>
              <a:ext uri="{FF2B5EF4-FFF2-40B4-BE49-F238E27FC236}">
                <a16:creationId xmlns:a16="http://schemas.microsoft.com/office/drawing/2014/main" id="{3100FA34-194E-124F-A714-00648E141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AA168-56B1-B245-BF86-59CF7FBF0FB4}"/>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69516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098368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6348-0AD4-7846-8F8E-9B808A062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BF0ECA-8BE7-2247-B671-DD70858D03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ECC44A-EBC9-AA4B-A685-F6B688C92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B2BD21-9AC8-1546-B4CC-17E8F910FA8B}"/>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6" name="Footer Placeholder 5">
            <a:extLst>
              <a:ext uri="{FF2B5EF4-FFF2-40B4-BE49-F238E27FC236}">
                <a16:creationId xmlns:a16="http://schemas.microsoft.com/office/drawing/2014/main" id="{E769A320-6580-CC44-B3B6-26C767E03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2C768-D3F0-1F49-A978-337E76B3B96D}"/>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58828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4CFD-428E-4046-8850-378BF0B876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34283-CC02-1F41-AFAE-8A936EE0EC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2DD8E-F8D2-5E42-960E-C88D1B431684}"/>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0DBD243F-8088-1540-B194-7DCDA565C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54BC2-3136-7542-A039-FB641B121D2C}"/>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2776952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657DF-8DEE-FB4E-89D5-6EDE473DEC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FE7D0-449B-6943-9540-8D15EBEED5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B73EF-D8B6-4745-8862-237D35C17CA8}"/>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80613A73-2525-BA49-B388-52F4C7669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BC315-8389-4241-8C51-41AA5D89F4AE}"/>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207632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9869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FF08DA-EFCE-1544-A1C5-27BFEA0E07AC}"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1117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FF08DA-EFCE-1544-A1C5-27BFEA0E07AC}" type="datetimeFigureOut">
              <a:rPr lang="en-US" smtClean="0"/>
              <a:t>10/24/18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4452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FF08DA-EFCE-1544-A1C5-27BFEA0E07AC}" type="datetimeFigureOut">
              <a:rPr lang="en-US" smtClean="0"/>
              <a:t>10/24/18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651795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F08DA-EFCE-1544-A1C5-27BFEA0E07AC}" type="datetimeFigureOut">
              <a:rPr lang="en-US" smtClean="0"/>
              <a:t>10/24/18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0339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FF08DA-EFCE-1544-A1C5-27BFEA0E07AC}"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42687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FF08DA-EFCE-1544-A1C5-27BFEA0E07AC}"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94094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F08DA-EFCE-1544-A1C5-27BFEA0E07AC}" type="datetimeFigureOut">
              <a:rPr lang="en-US" smtClean="0"/>
              <a:t>10/24/18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1B4ED-1390-0A40-A351-22DD311EFB3F}" type="slidenum">
              <a:rPr lang="en-US" smtClean="0"/>
              <a:t>‹#›</a:t>
            </a:fld>
            <a:endParaRPr lang="en-US"/>
          </a:p>
        </p:txBody>
      </p:sp>
    </p:spTree>
    <p:extLst>
      <p:ext uri="{BB962C8B-B14F-4D97-AF65-F5344CB8AC3E}">
        <p14:creationId xmlns:p14="http://schemas.microsoft.com/office/powerpoint/2010/main" val="192750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D19ABC-9275-DB41-8C8B-BAD156AB6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4D799-E7FB-6B4E-9EF2-52BEA46EE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4D3F10-B5E5-DE42-8D25-47CA7FE66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7999FC9D-D437-DB42-9ECE-6D0B1A8D7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A83FB6-845F-7A40-9124-F92F90C2F7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68A55-A417-CD42-BEA3-BA323CCD7B72}" type="slidenum">
              <a:rPr lang="en-US" smtClean="0"/>
              <a:t>‹#›</a:t>
            </a:fld>
            <a:endParaRPr lang="en-US"/>
          </a:p>
        </p:txBody>
      </p:sp>
    </p:spTree>
    <p:extLst>
      <p:ext uri="{BB962C8B-B14F-4D97-AF65-F5344CB8AC3E}">
        <p14:creationId xmlns:p14="http://schemas.microsoft.com/office/powerpoint/2010/main" val="1311684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mkxjlW" TargetMode="External"/><Relationship Id="rId2" Type="http://schemas.openxmlformats.org/officeDocument/2006/relationships/hyperlink" Target="https://ndb.nal.usda.gov/ndb/search/lis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lpi.oregonstate.edu/mic/other-nutrients/essential-fatty-acids"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ndb.nal.usda.gov/ndb/nutrients/report/nutrientsfrm?max=25&amp;offset=0&amp;totCount=0&amp;nutrient1=621&amp;nutrient2=629&amp;nutrient3=&amp;subset=0&amp;sort=c&amp;measureby=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ndb.nal.usda.gov/ndb/nutrients/report/nutrientsfrm?max=25&amp;offset=0&amp;totCount=0&amp;nutrient1=621&amp;nutrient2=629&amp;nutrient3=&amp;subset=0&amp;sort=c&amp;measureby=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Lipids, </a:t>
            </a:r>
            <a:r>
              <a:rPr lang="en-US" dirty="0"/>
              <a:t>Structure and Properties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1662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Phospholipids as amphipathic barriers</a:t>
            </a:r>
          </a:p>
        </p:txBody>
      </p:sp>
      <p:pic>
        <p:nvPicPr>
          <p:cNvPr id="4" name="Picture 3"/>
          <p:cNvPicPr>
            <a:picLocks noChangeAspect="1"/>
          </p:cNvPicPr>
          <p:nvPr/>
        </p:nvPicPr>
        <p:blipFill>
          <a:blip r:embed="rId3"/>
          <a:stretch>
            <a:fillRect/>
          </a:stretch>
        </p:blipFill>
        <p:spPr>
          <a:xfrm>
            <a:off x="6183434" y="1772138"/>
            <a:ext cx="5803900" cy="3911600"/>
          </a:xfrm>
          <a:prstGeom prst="rect">
            <a:avLst/>
          </a:prstGeom>
        </p:spPr>
      </p:pic>
      <p:pic>
        <p:nvPicPr>
          <p:cNvPr id="6" name="Picture 5"/>
          <p:cNvPicPr>
            <a:picLocks noChangeAspect="1"/>
          </p:cNvPicPr>
          <p:nvPr/>
        </p:nvPicPr>
        <p:blipFill>
          <a:blip r:embed="rId4"/>
          <a:stretch>
            <a:fillRect/>
          </a:stretch>
        </p:blipFill>
        <p:spPr>
          <a:xfrm>
            <a:off x="155510" y="2279773"/>
            <a:ext cx="5940490" cy="4149856"/>
          </a:xfrm>
          <a:prstGeom prst="rect">
            <a:avLst/>
          </a:prstGeom>
        </p:spPr>
      </p:pic>
    </p:spTree>
    <p:extLst>
      <p:ext uri="{BB962C8B-B14F-4D97-AF65-F5344CB8AC3E}">
        <p14:creationId xmlns:p14="http://schemas.microsoft.com/office/powerpoint/2010/main" val="206164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Phospholipids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44" y="1373278"/>
            <a:ext cx="6705600" cy="5346700"/>
          </a:xfrm>
          <a:prstGeom prst="rect">
            <a:avLst/>
          </a:prstGeom>
        </p:spPr>
      </p:pic>
    </p:spTree>
    <p:extLst>
      <p:ext uri="{BB962C8B-B14F-4D97-AF65-F5344CB8AC3E}">
        <p14:creationId xmlns:p14="http://schemas.microsoft.com/office/powerpoint/2010/main" val="119538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6542"/>
          <a:stretch/>
        </p:blipFill>
        <p:spPr>
          <a:xfrm>
            <a:off x="7418070" y="1335504"/>
            <a:ext cx="4648200" cy="4393723"/>
          </a:xfrm>
          <a:prstGeom prst="rect">
            <a:avLst/>
          </a:prstGeom>
        </p:spPr>
      </p:pic>
      <p:sp>
        <p:nvSpPr>
          <p:cNvPr id="2" name="Title 1"/>
          <p:cNvSpPr>
            <a:spLocks noGrp="1"/>
          </p:cNvSpPr>
          <p:nvPr>
            <p:ph type="title"/>
          </p:nvPr>
        </p:nvSpPr>
        <p:spPr/>
        <p:txBody>
          <a:bodyPr/>
          <a:lstStyle/>
          <a:p>
            <a:r>
              <a:rPr lang="en-US" dirty="0"/>
              <a:t>Choline Deficiency</a:t>
            </a:r>
          </a:p>
        </p:txBody>
      </p:sp>
      <p:sp>
        <p:nvSpPr>
          <p:cNvPr id="3" name="Content Placeholder 2"/>
          <p:cNvSpPr>
            <a:spLocks noGrp="1"/>
          </p:cNvSpPr>
          <p:nvPr>
            <p:ph idx="1"/>
          </p:nvPr>
        </p:nvSpPr>
        <p:spPr>
          <a:xfrm>
            <a:off x="838200" y="1825625"/>
            <a:ext cx="6579870" cy="4351338"/>
          </a:xfrm>
        </p:spPr>
        <p:txBody>
          <a:bodyPr>
            <a:normAutofit lnSpcReduction="10000"/>
          </a:bodyPr>
          <a:lstStyle/>
          <a:p>
            <a:r>
              <a:rPr lang="en-US" dirty="0"/>
              <a:t>A major phospholipid is phosphatidylcholine</a:t>
            </a:r>
          </a:p>
          <a:p>
            <a:r>
              <a:rPr lang="en-US" dirty="0"/>
              <a:t>Choline is a micronutrient used for methylation reactions</a:t>
            </a:r>
          </a:p>
          <a:p>
            <a:r>
              <a:rPr lang="en-US" dirty="0"/>
              <a:t>Humans can (barely) make it, so it is semi-essential, also important during pregnancy.</a:t>
            </a:r>
          </a:p>
          <a:p>
            <a:r>
              <a:rPr lang="en-US" dirty="0"/>
              <a:t>Deficiency can result in:</a:t>
            </a:r>
          </a:p>
          <a:p>
            <a:pPr lvl="1"/>
            <a:r>
              <a:rPr lang="en-US" dirty="0"/>
              <a:t>Developmental defects</a:t>
            </a:r>
          </a:p>
          <a:p>
            <a:pPr lvl="1"/>
            <a:r>
              <a:rPr lang="en-US" dirty="0"/>
              <a:t>NAFLD</a:t>
            </a:r>
          </a:p>
          <a:p>
            <a:pPr lvl="1"/>
            <a:r>
              <a:rPr lang="en-US" dirty="0"/>
              <a:t>Anxiety</a:t>
            </a:r>
          </a:p>
        </p:txBody>
      </p:sp>
    </p:spTree>
    <p:extLst>
      <p:ext uri="{BB962C8B-B14F-4D97-AF65-F5344CB8AC3E}">
        <p14:creationId xmlns:p14="http://schemas.microsoft.com/office/powerpoint/2010/main" val="20711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linds(horizontal)">
                                      <p:cBhvr>
                                        <p:cTn id="30" dur="500"/>
                                        <p:tgtEl>
                                          <p:spTgt spid="3">
                                            <p:txEl>
                                              <p:pRg st="4" end="4"/>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linds(horizontal)">
                                      <p:cBhvr>
                                        <p:cTn id="33" dur="500"/>
                                        <p:tgtEl>
                                          <p:spTgt spid="3">
                                            <p:txEl>
                                              <p:pRg st="5" end="5"/>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Nutrigenomics and choline</a:t>
            </a:r>
          </a:p>
        </p:txBody>
      </p:sp>
      <p:sp>
        <p:nvSpPr>
          <p:cNvPr id="3" name="Content Placeholder 2"/>
          <p:cNvSpPr>
            <a:spLocks noGrp="1"/>
          </p:cNvSpPr>
          <p:nvPr>
            <p:ph idx="1"/>
          </p:nvPr>
        </p:nvSpPr>
        <p:spPr>
          <a:xfrm>
            <a:off x="838199" y="1825625"/>
            <a:ext cx="5659315" cy="3898167"/>
          </a:xfrm>
        </p:spPr>
        <p:txBody>
          <a:bodyPr>
            <a:normAutofit fontScale="92500" lnSpcReduction="10000"/>
          </a:bodyPr>
          <a:lstStyle/>
          <a:p>
            <a:r>
              <a:rPr lang="en-US" dirty="0"/>
              <a:t>Subjects were randomized into choline deficient diets</a:t>
            </a:r>
          </a:p>
          <a:p>
            <a:r>
              <a:rPr lang="en-US" dirty="0"/>
              <a:t>Monitored for signs of deficiency</a:t>
            </a:r>
          </a:p>
          <a:p>
            <a:pPr lvl="1"/>
            <a:r>
              <a:rPr lang="en-US" dirty="0"/>
              <a:t>Liver fat</a:t>
            </a:r>
          </a:p>
          <a:p>
            <a:pPr lvl="1"/>
            <a:r>
              <a:rPr lang="en-US" dirty="0"/>
              <a:t>Muscle breakdown</a:t>
            </a:r>
          </a:p>
          <a:p>
            <a:r>
              <a:rPr lang="en-US" dirty="0"/>
              <a:t>Variants in single-nucleotide polymorphisms of </a:t>
            </a:r>
            <a:r>
              <a:rPr lang="en-US" i="1" dirty="0"/>
              <a:t>PEMT</a:t>
            </a:r>
            <a:r>
              <a:rPr lang="en-US" dirty="0"/>
              <a:t> associated with responses to choline deficiency (OR: 25 in women)</a:t>
            </a:r>
          </a:p>
          <a:p>
            <a:r>
              <a:rPr lang="en-US" dirty="0"/>
              <a:t>28% of the population have this allele</a:t>
            </a:r>
          </a:p>
        </p:txBody>
      </p:sp>
      <p:pic>
        <p:nvPicPr>
          <p:cNvPr id="5" name="Picture 4"/>
          <p:cNvPicPr>
            <a:picLocks noChangeAspect="1"/>
          </p:cNvPicPr>
          <p:nvPr/>
        </p:nvPicPr>
        <p:blipFill>
          <a:blip r:embed="rId2"/>
          <a:stretch>
            <a:fillRect/>
          </a:stretch>
        </p:blipFill>
        <p:spPr>
          <a:xfrm>
            <a:off x="6616852" y="1541219"/>
            <a:ext cx="4490763" cy="3127496"/>
          </a:xfrm>
          <a:prstGeom prst="rect">
            <a:avLst/>
          </a:prstGeom>
        </p:spPr>
      </p:pic>
      <p:sp>
        <p:nvSpPr>
          <p:cNvPr id="6" name="TextBox 5"/>
          <p:cNvSpPr txBox="1"/>
          <p:nvPr/>
        </p:nvSpPr>
        <p:spPr>
          <a:xfrm>
            <a:off x="5178669" y="5591908"/>
            <a:ext cx="6585439" cy="1200329"/>
          </a:xfrm>
          <a:prstGeom prst="rect">
            <a:avLst/>
          </a:prstGeom>
          <a:noFill/>
        </p:spPr>
        <p:txBody>
          <a:bodyPr wrap="square" rtlCol="0">
            <a:spAutoFit/>
          </a:bodyPr>
          <a:lstStyle/>
          <a:p>
            <a:r>
              <a:rPr lang="en-US" dirty="0"/>
              <a:t>da Costa K-A, </a:t>
            </a:r>
            <a:r>
              <a:rPr lang="en-US" dirty="0" err="1"/>
              <a:t>Kozyreva</a:t>
            </a:r>
            <a:r>
              <a:rPr lang="en-US" dirty="0"/>
              <a:t> OG, Song J, </a:t>
            </a:r>
            <a:r>
              <a:rPr lang="en-US" dirty="0" err="1"/>
              <a:t>Galanko</a:t>
            </a:r>
            <a:r>
              <a:rPr lang="en-US" dirty="0"/>
              <a:t> J A, Fischer LM, Zeisel SH. Common genetic polymorphisms affect the human requirement for the nutrient choline. FASEB J 2006; 20:1336–44. </a:t>
            </a:r>
          </a:p>
          <a:p>
            <a:endParaRPr lang="en-US" dirty="0"/>
          </a:p>
        </p:txBody>
      </p:sp>
    </p:spTree>
    <p:extLst>
      <p:ext uri="{BB962C8B-B14F-4D97-AF65-F5344CB8AC3E}">
        <p14:creationId xmlns:p14="http://schemas.microsoft.com/office/powerpoint/2010/main" val="1633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D4C1-AE19-E548-B5B9-56E4A30FC3EC}"/>
              </a:ext>
            </a:extLst>
          </p:cNvPr>
          <p:cNvSpPr>
            <a:spLocks noGrp="1"/>
          </p:cNvSpPr>
          <p:nvPr>
            <p:ph type="title"/>
          </p:nvPr>
        </p:nvSpPr>
        <p:spPr/>
        <p:txBody>
          <a:bodyPr/>
          <a:lstStyle/>
          <a:p>
            <a:r>
              <a:rPr lang="en-US" dirty="0"/>
              <a:t>At your table - Some thoughts on choline</a:t>
            </a:r>
          </a:p>
        </p:txBody>
      </p:sp>
      <p:sp>
        <p:nvSpPr>
          <p:cNvPr id="3" name="Content Placeholder 2">
            <a:extLst>
              <a:ext uri="{FF2B5EF4-FFF2-40B4-BE49-F238E27FC236}">
                <a16:creationId xmlns:a16="http://schemas.microsoft.com/office/drawing/2014/main" id="{08697EE0-4416-BF44-A585-502389D7153B}"/>
              </a:ext>
            </a:extLst>
          </p:cNvPr>
          <p:cNvSpPr>
            <a:spLocks noGrp="1"/>
          </p:cNvSpPr>
          <p:nvPr>
            <p:ph idx="1"/>
          </p:nvPr>
        </p:nvSpPr>
        <p:spPr/>
        <p:txBody>
          <a:bodyPr/>
          <a:lstStyle/>
          <a:p>
            <a:r>
              <a:rPr lang="en-US" dirty="0"/>
              <a:t>Why do you think the deficiency might result in liver fat accumulation?</a:t>
            </a:r>
          </a:p>
          <a:p>
            <a:r>
              <a:rPr lang="en-US" dirty="0"/>
              <a:t>Do you think choline should be considered a vitamin</a:t>
            </a:r>
          </a:p>
        </p:txBody>
      </p:sp>
    </p:spTree>
    <p:extLst>
      <p:ext uri="{BB962C8B-B14F-4D97-AF65-F5344CB8AC3E}">
        <p14:creationId xmlns:p14="http://schemas.microsoft.com/office/powerpoint/2010/main" val="122766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Triglycerides</a:t>
            </a:r>
          </a:p>
        </p:txBody>
      </p:sp>
      <p:sp>
        <p:nvSpPr>
          <p:cNvPr id="3" name="Content Placeholder 2"/>
          <p:cNvSpPr>
            <a:spLocks noGrp="1"/>
          </p:cNvSpPr>
          <p:nvPr>
            <p:ph idx="1"/>
          </p:nvPr>
        </p:nvSpPr>
        <p:spPr>
          <a:xfrm>
            <a:off x="838200" y="1825625"/>
            <a:ext cx="6644054" cy="4351338"/>
          </a:xfrm>
        </p:spPr>
        <p:txBody>
          <a:bodyPr/>
          <a:lstStyle/>
          <a:p>
            <a:r>
              <a:rPr lang="en-US" dirty="0"/>
              <a:t>95% of human fat</a:t>
            </a:r>
          </a:p>
          <a:p>
            <a:r>
              <a:rPr lang="en-US" dirty="0"/>
              <a:t>Largest energy store in the body</a:t>
            </a:r>
          </a:p>
          <a:p>
            <a:r>
              <a:rPr lang="en-US" dirty="0"/>
              <a:t>Glycerol backbone with three acyl groups</a:t>
            </a:r>
          </a:p>
          <a:p>
            <a:r>
              <a:rPr lang="en-US" dirty="0"/>
              <a:t>Stored with cholesterol in lipid droplets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423" y="1529068"/>
            <a:ext cx="2784419" cy="4944452"/>
          </a:xfrm>
          <a:prstGeom prst="rect">
            <a:avLst/>
          </a:prstGeom>
        </p:spPr>
      </p:pic>
    </p:spTree>
    <p:extLst>
      <p:ext uri="{BB962C8B-B14F-4D97-AF65-F5344CB8AC3E}">
        <p14:creationId xmlns:p14="http://schemas.microsoft.com/office/powerpoint/2010/main" val="213382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Fatty Acid Nomenclature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600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Fatty Acid Classification</a:t>
            </a:r>
          </a:p>
        </p:txBody>
      </p:sp>
      <p:sp>
        <p:nvSpPr>
          <p:cNvPr id="5" name="Content Placeholder 4"/>
          <p:cNvSpPr>
            <a:spLocks noGrp="1"/>
          </p:cNvSpPr>
          <p:nvPr>
            <p:ph idx="1"/>
          </p:nvPr>
        </p:nvSpPr>
        <p:spPr>
          <a:xfrm>
            <a:off x="838200" y="1825625"/>
            <a:ext cx="5967046" cy="4351338"/>
          </a:xfrm>
        </p:spPr>
        <p:txBody>
          <a:bodyPr>
            <a:normAutofit/>
          </a:bodyPr>
          <a:lstStyle/>
          <a:p>
            <a:r>
              <a:rPr lang="en-US" dirty="0"/>
              <a:t>Classification based on length</a:t>
            </a:r>
          </a:p>
          <a:p>
            <a:pPr lvl="1"/>
            <a:r>
              <a:rPr lang="en-US" dirty="0"/>
              <a:t>Short Chain &lt; 6</a:t>
            </a:r>
          </a:p>
          <a:p>
            <a:pPr lvl="1"/>
            <a:r>
              <a:rPr lang="en-US" dirty="0"/>
              <a:t>Medium Chain 6-12</a:t>
            </a:r>
          </a:p>
          <a:p>
            <a:pPr lvl="1"/>
            <a:r>
              <a:rPr lang="en-US" dirty="0"/>
              <a:t>Long Chain 13-21</a:t>
            </a:r>
          </a:p>
          <a:p>
            <a:pPr lvl="1"/>
            <a:r>
              <a:rPr lang="en-US" dirty="0"/>
              <a:t>Very Long Chain 22+</a:t>
            </a:r>
          </a:p>
          <a:p>
            <a:r>
              <a:rPr lang="en-US" dirty="0"/>
              <a:t>Classification based on saturation (double bonds)</a:t>
            </a:r>
          </a:p>
          <a:p>
            <a:pPr lvl="1"/>
            <a:r>
              <a:rPr lang="en-US" dirty="0"/>
              <a:t>Saturated Fatty Acids</a:t>
            </a:r>
          </a:p>
          <a:p>
            <a:pPr lvl="1"/>
            <a:r>
              <a:rPr lang="en-US" dirty="0"/>
              <a:t>Monounsaturated Fatty Acids</a:t>
            </a:r>
          </a:p>
          <a:p>
            <a:pPr lvl="1"/>
            <a:r>
              <a:rPr lang="en-US" dirty="0"/>
              <a:t>Polyunsaturated Fatty Acids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246" y="0"/>
            <a:ext cx="3609474" cy="6858000"/>
          </a:xfrm>
          <a:prstGeom prst="rect">
            <a:avLst/>
          </a:prstGeom>
        </p:spPr>
      </p:pic>
    </p:spTree>
    <p:extLst>
      <p:ext uri="{BB962C8B-B14F-4D97-AF65-F5344CB8AC3E}">
        <p14:creationId xmlns:p14="http://schemas.microsoft.com/office/powerpoint/2010/main" val="4133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blinds(horizontal)">
                                      <p:cBhvr>
                                        <p:cTn id="3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Fatty Acid Structure/Function Notes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3713867"/>
              </p:ext>
            </p:extLst>
          </p:nvPr>
        </p:nvGraphicFramePr>
        <p:xfrm>
          <a:off x="287866" y="1930399"/>
          <a:ext cx="11700934" cy="4748020"/>
        </p:xfrm>
        <a:graphic>
          <a:graphicData uri="http://schemas.openxmlformats.org/drawingml/2006/table">
            <a:tbl>
              <a:tblPr firstRow="1" bandRow="1">
                <a:tableStyleId>{5C22544A-7EE6-4342-B048-85BDC9FD1C3A}</a:tableStyleId>
              </a:tblPr>
              <a:tblGrid>
                <a:gridCol w="5850467">
                  <a:extLst>
                    <a:ext uri="{9D8B030D-6E8A-4147-A177-3AD203B41FA5}">
                      <a16:colId xmlns:a16="http://schemas.microsoft.com/office/drawing/2014/main" val="20000"/>
                    </a:ext>
                  </a:extLst>
                </a:gridCol>
                <a:gridCol w="5850467">
                  <a:extLst>
                    <a:ext uri="{9D8B030D-6E8A-4147-A177-3AD203B41FA5}">
                      <a16:colId xmlns:a16="http://schemas.microsoft.com/office/drawing/2014/main" val="20001"/>
                    </a:ext>
                  </a:extLst>
                </a:gridCol>
              </a:tblGrid>
              <a:tr h="895280">
                <a:tc>
                  <a:txBody>
                    <a:bodyPr/>
                    <a:lstStyle/>
                    <a:p>
                      <a:endParaRPr lang="en-US" sz="3600" dirty="0"/>
                    </a:p>
                  </a:txBody>
                  <a:tcPr/>
                </a:tc>
                <a:tc>
                  <a:txBody>
                    <a:bodyPr/>
                    <a:lstStyle/>
                    <a:p>
                      <a:r>
                        <a:rPr lang="en-US" sz="3600" dirty="0"/>
                        <a:t>Effects</a:t>
                      </a:r>
                    </a:p>
                  </a:txBody>
                  <a:tcPr/>
                </a:tc>
                <a:extLst>
                  <a:ext uri="{0D108BD9-81ED-4DB2-BD59-A6C34878D82A}">
                    <a16:rowId xmlns:a16="http://schemas.microsoft.com/office/drawing/2014/main" val="10000"/>
                  </a:ext>
                </a:extLst>
              </a:tr>
              <a:tr h="1566740">
                <a:tc>
                  <a:txBody>
                    <a:bodyPr/>
                    <a:lstStyle/>
                    <a:p>
                      <a:r>
                        <a:rPr lang="en-US" sz="3600" dirty="0"/>
                        <a:t>Shorter</a:t>
                      </a:r>
                      <a:r>
                        <a:rPr lang="en-US" sz="3600" baseline="0" dirty="0"/>
                        <a:t> vs Longer</a:t>
                      </a:r>
                      <a:endParaRPr lang="en-US" sz="3600" dirty="0"/>
                    </a:p>
                  </a:txBody>
                  <a:tcPr/>
                </a:tc>
                <a:tc>
                  <a:txBody>
                    <a:bodyPr/>
                    <a:lstStyle/>
                    <a:p>
                      <a:pPr marL="571500" indent="-571500">
                        <a:buFont typeface="Arial" charset="0"/>
                        <a:buChar char="•"/>
                      </a:pPr>
                      <a:r>
                        <a:rPr lang="en-US" sz="3600" dirty="0"/>
                        <a:t>Longer has more energy</a:t>
                      </a:r>
                    </a:p>
                    <a:p>
                      <a:pPr marL="571500" indent="-571500">
                        <a:buFont typeface="Arial" charset="0"/>
                        <a:buChar char="•"/>
                      </a:pPr>
                      <a:r>
                        <a:rPr lang="en-US" sz="3600" dirty="0"/>
                        <a:t>Longer tends to be solid</a:t>
                      </a:r>
                    </a:p>
                  </a:txBody>
                  <a:tcPr/>
                </a:tc>
                <a:extLst>
                  <a:ext uri="{0D108BD9-81ED-4DB2-BD59-A6C34878D82A}">
                    <a16:rowId xmlns:a16="http://schemas.microsoft.com/office/drawing/2014/main" val="10001"/>
                  </a:ext>
                </a:extLst>
              </a:tr>
              <a:tr h="907714">
                <a:tc>
                  <a:txBody>
                    <a:bodyPr/>
                    <a:lstStyle/>
                    <a:p>
                      <a:r>
                        <a:rPr lang="en-US" sz="3600" dirty="0"/>
                        <a:t>Saturation vs desaturation</a:t>
                      </a:r>
                    </a:p>
                  </a:txBody>
                  <a:tcPr/>
                </a:tc>
                <a:tc>
                  <a:txBody>
                    <a:bodyPr/>
                    <a:lstStyle/>
                    <a:p>
                      <a:pPr marL="571500" indent="-571500">
                        <a:buFont typeface="Arial" charset="0"/>
                        <a:buChar char="•"/>
                      </a:pPr>
                      <a:r>
                        <a:rPr lang="en-US" sz="3600" dirty="0"/>
                        <a:t>Desaturated</a:t>
                      </a:r>
                      <a:r>
                        <a:rPr lang="en-US" sz="3600" baseline="0" dirty="0"/>
                        <a:t> less energy</a:t>
                      </a:r>
                    </a:p>
                    <a:p>
                      <a:pPr marL="571500" indent="-571500">
                        <a:buFont typeface="Arial" charset="0"/>
                        <a:buChar char="•"/>
                      </a:pPr>
                      <a:r>
                        <a:rPr lang="en-US" sz="3600" baseline="0" dirty="0"/>
                        <a:t>Desaturated more liquid</a:t>
                      </a:r>
                    </a:p>
                    <a:p>
                      <a:pPr marL="571500" indent="-571500">
                        <a:buFont typeface="Arial" charset="0"/>
                        <a:buChar char="•"/>
                      </a:pPr>
                      <a:r>
                        <a:rPr lang="en-US" sz="3600" baseline="0" dirty="0"/>
                        <a:t>Desaturated more prone to oxidation</a:t>
                      </a:r>
                      <a:endParaRPr lang="en-US" sz="3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1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Chain Fatty Acids are Derived in Gut</a:t>
            </a:r>
          </a:p>
        </p:txBody>
      </p:sp>
      <p:sp>
        <p:nvSpPr>
          <p:cNvPr id="3" name="Content Placeholder 2"/>
          <p:cNvSpPr>
            <a:spLocks noGrp="1"/>
          </p:cNvSpPr>
          <p:nvPr>
            <p:ph idx="1"/>
          </p:nvPr>
        </p:nvSpPr>
        <p:spPr>
          <a:xfrm>
            <a:off x="838200" y="1825625"/>
            <a:ext cx="10515600" cy="1471490"/>
          </a:xfrm>
        </p:spPr>
        <p:txBody>
          <a:bodyPr/>
          <a:lstStyle/>
          <a:p>
            <a:r>
              <a:rPr lang="en-US" dirty="0"/>
              <a:t>Derived from fiber</a:t>
            </a:r>
          </a:p>
          <a:p>
            <a:r>
              <a:rPr lang="en-US" dirty="0"/>
              <a:t>Will discuss this more next lecture</a:t>
            </a:r>
          </a:p>
        </p:txBody>
      </p:sp>
      <p:pic>
        <p:nvPicPr>
          <p:cNvPr id="6" name="Picture 5"/>
          <p:cNvPicPr>
            <a:picLocks noChangeAspect="1"/>
          </p:cNvPicPr>
          <p:nvPr/>
        </p:nvPicPr>
        <p:blipFill>
          <a:blip r:embed="rId2"/>
          <a:stretch>
            <a:fillRect/>
          </a:stretch>
        </p:blipFill>
        <p:spPr>
          <a:xfrm>
            <a:off x="492370" y="3138981"/>
            <a:ext cx="10960100" cy="3719019"/>
          </a:xfrm>
          <a:prstGeom prst="rect">
            <a:avLst/>
          </a:prstGeom>
        </p:spPr>
      </p:pic>
    </p:spTree>
    <p:extLst>
      <p:ext uri="{BB962C8B-B14F-4D97-AF65-F5344CB8AC3E}">
        <p14:creationId xmlns:p14="http://schemas.microsoft.com/office/powerpoint/2010/main" val="67373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sp>
        <p:nvSpPr>
          <p:cNvPr id="3" name="Content Placeholder 2"/>
          <p:cNvSpPr>
            <a:spLocks noGrp="1"/>
          </p:cNvSpPr>
          <p:nvPr>
            <p:ph idx="1"/>
          </p:nvPr>
        </p:nvSpPr>
        <p:spPr/>
        <p:txBody>
          <a:bodyPr/>
          <a:lstStyle/>
          <a:p>
            <a:pPr marL="0" indent="0">
              <a:buNone/>
            </a:pPr>
            <a:r>
              <a:rPr lang="en-US" dirty="0"/>
              <a:t>Which lipid is essential in the human diet</a:t>
            </a:r>
          </a:p>
          <a:p>
            <a:pPr marL="514350" indent="-514350">
              <a:buFont typeface="+mj-lt"/>
              <a:buAutoNum type="alphaUcPeriod"/>
            </a:pPr>
            <a:r>
              <a:rPr lang="en-US" dirty="0"/>
              <a:t>Cholesterol</a:t>
            </a:r>
          </a:p>
          <a:p>
            <a:pPr marL="514350" indent="-514350">
              <a:buFont typeface="+mj-lt"/>
              <a:buAutoNum type="alphaUcPeriod"/>
            </a:pPr>
            <a:r>
              <a:rPr lang="en-US" dirty="0"/>
              <a:t>Linoleate (18:2</a:t>
            </a:r>
            <a:r>
              <a:rPr lang="en-US" dirty="0">
                <a:latin typeface="Symbol" charset="2"/>
                <a:ea typeface="Symbol" charset="2"/>
                <a:cs typeface="Symbol" charset="2"/>
              </a:rPr>
              <a:t>w</a:t>
            </a:r>
            <a:r>
              <a:rPr lang="en-US" dirty="0"/>
              <a:t>6)</a:t>
            </a:r>
          </a:p>
          <a:p>
            <a:pPr marL="514350" indent="-514350">
              <a:buFont typeface="+mj-lt"/>
              <a:buAutoNum type="alphaUcPeriod"/>
            </a:pPr>
            <a:r>
              <a:rPr lang="en-US" dirty="0"/>
              <a:t>Palmitate (16:0)</a:t>
            </a:r>
          </a:p>
          <a:p>
            <a:pPr marL="514350" indent="-514350">
              <a:buFont typeface="+mj-lt"/>
              <a:buAutoNum type="alphaUcPeriod"/>
            </a:pPr>
            <a:r>
              <a:rPr lang="en-US" dirty="0" err="1"/>
              <a:t>Oleate</a:t>
            </a:r>
            <a:r>
              <a:rPr lang="en-US" dirty="0"/>
              <a:t> (18:1)</a:t>
            </a:r>
          </a:p>
          <a:p>
            <a:pPr marL="514350" indent="-514350">
              <a:buFont typeface="+mj-lt"/>
              <a:buAutoNum type="arabicPeriod"/>
            </a:pPr>
            <a:endParaRPr lang="en-US" dirty="0"/>
          </a:p>
        </p:txBody>
      </p:sp>
    </p:spTree>
    <p:extLst>
      <p:ext uri="{BB962C8B-B14F-4D97-AF65-F5344CB8AC3E}">
        <p14:creationId xmlns:p14="http://schemas.microsoft.com/office/powerpoint/2010/main" val="137295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Chain Fatty Acids </a:t>
            </a:r>
          </a:p>
        </p:txBody>
      </p:sp>
      <p:sp>
        <p:nvSpPr>
          <p:cNvPr id="3" name="Content Placeholder 2"/>
          <p:cNvSpPr>
            <a:spLocks noGrp="1"/>
          </p:cNvSpPr>
          <p:nvPr>
            <p:ph idx="1"/>
          </p:nvPr>
        </p:nvSpPr>
        <p:spPr>
          <a:xfrm>
            <a:off x="838200" y="1825625"/>
            <a:ext cx="10037885" cy="2658452"/>
          </a:xfrm>
        </p:spPr>
        <p:txBody>
          <a:bodyPr>
            <a:normAutofit lnSpcReduction="10000"/>
          </a:bodyPr>
          <a:lstStyle/>
          <a:p>
            <a:r>
              <a:rPr lang="en-US" dirty="0"/>
              <a:t>Shorter therefore more easily metabolized than long chain fatty acids</a:t>
            </a:r>
          </a:p>
          <a:p>
            <a:r>
              <a:rPr lang="en-US" dirty="0"/>
              <a:t>High in palm kernel and coconut oil</a:t>
            </a:r>
          </a:p>
          <a:p>
            <a:r>
              <a:rPr lang="en-US" dirty="0"/>
              <a:t>Generally saturated</a:t>
            </a:r>
          </a:p>
          <a:p>
            <a:r>
              <a:rPr lang="en-US" dirty="0"/>
              <a:t>Metabolized by intestinal cells and traffics straight to liver</a:t>
            </a:r>
          </a:p>
          <a:p>
            <a:pPr lvl="1"/>
            <a:r>
              <a:rPr lang="en-US" dirty="0"/>
              <a:t>Will discuss this in lecture on digestion</a:t>
            </a:r>
          </a:p>
        </p:txBody>
      </p:sp>
      <p:pic>
        <p:nvPicPr>
          <p:cNvPr id="4" name="Picture 3"/>
          <p:cNvPicPr>
            <a:picLocks noChangeAspect="1"/>
          </p:cNvPicPr>
          <p:nvPr/>
        </p:nvPicPr>
        <p:blipFill>
          <a:blip r:embed="rId2"/>
          <a:stretch>
            <a:fillRect/>
          </a:stretch>
        </p:blipFill>
        <p:spPr>
          <a:xfrm>
            <a:off x="2375877" y="4387240"/>
            <a:ext cx="6350000" cy="2387600"/>
          </a:xfrm>
          <a:prstGeom prst="rect">
            <a:avLst/>
          </a:prstGeom>
        </p:spPr>
      </p:pic>
    </p:spTree>
    <p:extLst>
      <p:ext uri="{BB962C8B-B14F-4D97-AF65-F5344CB8AC3E}">
        <p14:creationId xmlns:p14="http://schemas.microsoft.com/office/powerpoint/2010/main" val="190553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coconut oil</a:t>
            </a:r>
          </a:p>
        </p:txBody>
      </p:sp>
      <p:pic>
        <p:nvPicPr>
          <p:cNvPr id="4" name="Picture 3"/>
          <p:cNvPicPr>
            <a:picLocks noChangeAspect="1"/>
          </p:cNvPicPr>
          <p:nvPr/>
        </p:nvPicPr>
        <p:blipFill>
          <a:blip r:embed="rId2"/>
          <a:stretch>
            <a:fillRect/>
          </a:stretch>
        </p:blipFill>
        <p:spPr>
          <a:xfrm>
            <a:off x="2057400" y="1690688"/>
            <a:ext cx="8077200" cy="4419600"/>
          </a:xfrm>
          <a:prstGeom prst="rect">
            <a:avLst/>
          </a:prstGeom>
        </p:spPr>
      </p:pic>
      <p:sp>
        <p:nvSpPr>
          <p:cNvPr id="5" name="TextBox 4"/>
          <p:cNvSpPr txBox="1"/>
          <p:nvPr/>
        </p:nvSpPr>
        <p:spPr>
          <a:xfrm>
            <a:off x="7755467" y="6248400"/>
            <a:ext cx="4143763"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Coconut_oil</a:t>
            </a:r>
            <a:endParaRPr lang="en-US" dirty="0"/>
          </a:p>
        </p:txBody>
      </p:sp>
    </p:spTree>
    <p:extLst>
      <p:ext uri="{BB962C8B-B14F-4D97-AF65-F5344CB8AC3E}">
        <p14:creationId xmlns:p14="http://schemas.microsoft.com/office/powerpoint/2010/main" val="62953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Saturated and Unsaturated Fatty Acids</a:t>
            </a:r>
          </a:p>
        </p:txBody>
      </p:sp>
      <p:sp>
        <p:nvSpPr>
          <p:cNvPr id="5" name="Text Placeholder 4"/>
          <p:cNvSpPr>
            <a:spLocks noGrp="1"/>
          </p:cNvSpPr>
          <p:nvPr>
            <p:ph type="body" idx="1"/>
          </p:nvPr>
        </p:nvSpPr>
        <p:spPr/>
        <p:txBody>
          <a:bodyPr/>
          <a:lstStyle/>
          <a:p>
            <a:r>
              <a:rPr lang="en-US" dirty="0"/>
              <a:t>Saturated Fatty Acids</a:t>
            </a:r>
          </a:p>
          <a:p>
            <a:r>
              <a:rPr lang="en-US" dirty="0"/>
              <a:t>Monounsaturated Fatty Acids (MUFA)</a:t>
            </a:r>
          </a:p>
          <a:p>
            <a:r>
              <a:rPr lang="en-US" dirty="0"/>
              <a:t>Polyunsaturated Fatty Acids (PUFA)</a:t>
            </a:r>
          </a:p>
        </p:txBody>
      </p:sp>
    </p:spTree>
    <p:extLst>
      <p:ext uri="{BB962C8B-B14F-4D97-AF65-F5344CB8AC3E}">
        <p14:creationId xmlns:p14="http://schemas.microsoft.com/office/powerpoint/2010/main" val="1118294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of dietary fatty acid composition</a:t>
            </a:r>
          </a:p>
        </p:txBody>
      </p:sp>
      <p:pic>
        <p:nvPicPr>
          <p:cNvPr id="6" name="Picture 5"/>
          <p:cNvPicPr>
            <a:picLocks noChangeAspect="1"/>
          </p:cNvPicPr>
          <p:nvPr/>
        </p:nvPicPr>
        <p:blipFill>
          <a:blip r:embed="rId2"/>
          <a:stretch>
            <a:fillRect/>
          </a:stretch>
        </p:blipFill>
        <p:spPr>
          <a:xfrm>
            <a:off x="6689540" y="1551516"/>
            <a:ext cx="5235760" cy="3342217"/>
          </a:xfrm>
          <a:prstGeom prst="rect">
            <a:avLst/>
          </a:prstGeom>
        </p:spPr>
      </p:pic>
      <p:pic>
        <p:nvPicPr>
          <p:cNvPr id="7" name="Picture 6"/>
          <p:cNvPicPr>
            <a:picLocks noChangeAspect="1"/>
          </p:cNvPicPr>
          <p:nvPr/>
        </p:nvPicPr>
        <p:blipFill>
          <a:blip r:embed="rId3"/>
          <a:stretch>
            <a:fillRect/>
          </a:stretch>
        </p:blipFill>
        <p:spPr>
          <a:xfrm>
            <a:off x="0" y="1690688"/>
            <a:ext cx="6731399" cy="3203045"/>
          </a:xfrm>
          <a:prstGeom prst="rect">
            <a:avLst/>
          </a:prstGeom>
        </p:spPr>
      </p:pic>
      <p:sp>
        <p:nvSpPr>
          <p:cNvPr id="8" name="TextBox 7"/>
          <p:cNvSpPr txBox="1"/>
          <p:nvPr/>
        </p:nvSpPr>
        <p:spPr>
          <a:xfrm>
            <a:off x="203200" y="5479959"/>
            <a:ext cx="11722100" cy="923330"/>
          </a:xfrm>
          <a:prstGeom prst="rect">
            <a:avLst/>
          </a:prstGeom>
          <a:noFill/>
        </p:spPr>
        <p:txBody>
          <a:bodyPr wrap="square" rtlCol="0">
            <a:spAutoFit/>
          </a:bodyPr>
          <a:lstStyle/>
          <a:p>
            <a:r>
              <a:rPr lang="en-US" dirty="0"/>
              <a:t>Wang DD, Li Y, </a:t>
            </a:r>
            <a:r>
              <a:rPr lang="en-US" dirty="0" err="1"/>
              <a:t>Chiuve</a:t>
            </a:r>
            <a:r>
              <a:rPr lang="en-US" dirty="0"/>
              <a:t> SE, </a:t>
            </a:r>
            <a:r>
              <a:rPr lang="en-US" dirty="0" err="1"/>
              <a:t>Stampfer</a:t>
            </a:r>
            <a:r>
              <a:rPr lang="en-US" dirty="0"/>
              <a:t> MJ, Manson JE, </a:t>
            </a:r>
            <a:r>
              <a:rPr lang="en-US" dirty="0" err="1"/>
              <a:t>Rimm</a:t>
            </a:r>
            <a:r>
              <a:rPr lang="en-US" dirty="0"/>
              <a:t> EB, Willett WC, Hu FB. Association of Specific Dietary Fats With Total and Cause-Specific Mortality. JAMA Intern Med. 2016; 176: 1134–45. </a:t>
            </a:r>
            <a:r>
              <a:rPr lang="en-US" dirty="0" err="1"/>
              <a:t>doi</a:t>
            </a:r>
            <a:r>
              <a:rPr lang="en-US" dirty="0"/>
              <a:t>: 10.1001/jamainternmed.2016.2417.</a:t>
            </a:r>
          </a:p>
          <a:p>
            <a:endParaRPr lang="en-US" dirty="0"/>
          </a:p>
        </p:txBody>
      </p:sp>
    </p:spTree>
    <p:extLst>
      <p:ext uri="{BB962C8B-B14F-4D97-AF65-F5344CB8AC3E}">
        <p14:creationId xmlns:p14="http://schemas.microsoft.com/office/powerpoint/2010/main" val="70447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of Unsaturated Fatty Acids</a:t>
            </a:r>
          </a:p>
        </p:txBody>
      </p:sp>
      <p:sp>
        <p:nvSpPr>
          <p:cNvPr id="3" name="Content Placeholder 2"/>
          <p:cNvSpPr>
            <a:spLocks noGrp="1"/>
          </p:cNvSpPr>
          <p:nvPr>
            <p:ph sz="half" idx="1"/>
          </p:nvPr>
        </p:nvSpPr>
        <p:spPr/>
        <p:txBody>
          <a:bodyPr>
            <a:normAutofit fontScale="85000" lnSpcReduction="20000"/>
          </a:bodyPr>
          <a:lstStyle/>
          <a:p>
            <a:r>
              <a:rPr lang="en-US" dirty="0"/>
              <a:t>Common name (Palmitate, Linoleate, </a:t>
            </a:r>
            <a:r>
              <a:rPr lang="en-US" dirty="0" err="1"/>
              <a:t>etc</a:t>
            </a:r>
            <a:r>
              <a:rPr lang="en-US" dirty="0"/>
              <a:t>)</a:t>
            </a:r>
          </a:p>
          <a:p>
            <a:r>
              <a:rPr lang="en-US" dirty="0"/>
              <a:t>Lipid numbers</a:t>
            </a:r>
          </a:p>
          <a:p>
            <a:pPr lvl="1"/>
            <a:r>
              <a:rPr lang="en-US" dirty="0"/>
              <a:t>N:D where:</a:t>
            </a:r>
          </a:p>
          <a:p>
            <a:pPr lvl="2"/>
            <a:r>
              <a:rPr lang="en-US" dirty="0"/>
              <a:t>N is the length of the chain</a:t>
            </a:r>
          </a:p>
          <a:p>
            <a:pPr lvl="2"/>
            <a:r>
              <a:rPr lang="en-US" dirty="0"/>
              <a:t>D is the number of double bonds</a:t>
            </a:r>
          </a:p>
          <a:p>
            <a:pPr lvl="1"/>
            <a:r>
              <a:rPr lang="en-US" dirty="0"/>
              <a:t>Ambiguous so often combined with Delta/ n-x or </a:t>
            </a:r>
            <a:r>
              <a:rPr lang="en-US" dirty="0">
                <a:latin typeface="Symbol" charset="2"/>
                <a:ea typeface="Symbol" charset="2"/>
                <a:cs typeface="Symbol" charset="2"/>
              </a:rPr>
              <a:t>w </a:t>
            </a:r>
            <a:endParaRPr lang="en-US" dirty="0"/>
          </a:p>
          <a:p>
            <a:r>
              <a:rPr lang="en-US" dirty="0"/>
              <a:t>Delta nomenclature</a:t>
            </a:r>
          </a:p>
          <a:p>
            <a:pPr lvl="1"/>
            <a:r>
              <a:rPr lang="en-US" dirty="0">
                <a:latin typeface="Symbol" charset="2"/>
                <a:ea typeface="Symbol" charset="2"/>
                <a:cs typeface="Symbol" charset="2"/>
              </a:rPr>
              <a:t>D</a:t>
            </a:r>
            <a:r>
              <a:rPr lang="en-US" dirty="0"/>
              <a:t> indicates double bond location (from acid end)</a:t>
            </a:r>
          </a:p>
          <a:p>
            <a:r>
              <a:rPr lang="en-US" dirty="0"/>
              <a:t>n-x or </a:t>
            </a:r>
            <a:r>
              <a:rPr lang="en-US" dirty="0">
                <a:latin typeface="Symbol" charset="2"/>
                <a:ea typeface="Symbol" charset="2"/>
                <a:cs typeface="Symbol" charset="2"/>
              </a:rPr>
              <a:t>w </a:t>
            </a:r>
            <a:r>
              <a:rPr lang="en-US" dirty="0"/>
              <a:t>nomenclature</a:t>
            </a:r>
          </a:p>
          <a:p>
            <a:pPr lvl="1"/>
            <a:r>
              <a:rPr lang="en-US" dirty="0"/>
              <a:t>Indicates double bond location (from methyl end)</a:t>
            </a:r>
          </a:p>
          <a:p>
            <a:pPr lvl="2"/>
            <a:endParaRPr lang="en-US" dirty="0"/>
          </a:p>
          <a:p>
            <a:pPr lvl="2"/>
            <a:endParaRPr lang="en-US" dirty="0"/>
          </a:p>
          <a:p>
            <a:pPr lvl="2"/>
            <a:endParaRPr lang="en-US" dirty="0"/>
          </a:p>
          <a:p>
            <a:pPr lvl="1"/>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651994993"/>
              </p:ext>
            </p:extLst>
          </p:nvPr>
        </p:nvGraphicFramePr>
        <p:xfrm>
          <a:off x="6172200" y="1825625"/>
          <a:ext cx="5181600" cy="18542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370840">
                <a:tc>
                  <a:txBody>
                    <a:bodyPr/>
                    <a:lstStyle/>
                    <a:p>
                      <a:r>
                        <a:rPr lang="en-US" dirty="0"/>
                        <a:t>Naming Type</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Common Name</a:t>
                      </a:r>
                    </a:p>
                  </a:txBody>
                  <a:tcPr/>
                </a:tc>
                <a:tc>
                  <a:txBody>
                    <a:bodyPr/>
                    <a:lstStyle/>
                    <a:p>
                      <a:r>
                        <a:rPr lang="en-US" dirty="0" err="1"/>
                        <a:t>Palmitoleic</a:t>
                      </a:r>
                      <a:r>
                        <a:rPr lang="en-US" baseline="0" dirty="0"/>
                        <a:t> </a:t>
                      </a:r>
                      <a:r>
                        <a:rPr lang="en-US" dirty="0"/>
                        <a:t>Acid</a:t>
                      </a:r>
                    </a:p>
                  </a:txBody>
                  <a:tcPr/>
                </a:tc>
                <a:extLst>
                  <a:ext uri="{0D108BD9-81ED-4DB2-BD59-A6C34878D82A}">
                    <a16:rowId xmlns:a16="http://schemas.microsoft.com/office/drawing/2014/main" val="10001"/>
                  </a:ext>
                </a:extLst>
              </a:tr>
              <a:tr h="370840">
                <a:tc>
                  <a:txBody>
                    <a:bodyPr/>
                    <a:lstStyle/>
                    <a:p>
                      <a:r>
                        <a:rPr lang="en-US" dirty="0"/>
                        <a:t>Delta</a:t>
                      </a:r>
                    </a:p>
                  </a:txBody>
                  <a:tcPr/>
                </a:tc>
                <a:tc>
                  <a:txBody>
                    <a:bodyPr/>
                    <a:lstStyle/>
                    <a:p>
                      <a:r>
                        <a:rPr lang="en-US" sz="1800" b="0" i="1" kern="1200" dirty="0">
                          <a:solidFill>
                            <a:schemeClr val="dk1"/>
                          </a:solidFill>
                          <a:effectLst/>
                          <a:latin typeface="+mn-lt"/>
                          <a:ea typeface="+mn-ea"/>
                          <a:cs typeface="+mn-cs"/>
                        </a:rPr>
                        <a:t>cis</a:t>
                      </a:r>
                      <a:r>
                        <a:rPr lang="en-US" sz="1800" b="0" i="0" kern="1200" dirty="0">
                          <a:solidFill>
                            <a:schemeClr val="dk1"/>
                          </a:solidFill>
                          <a:effectLst/>
                          <a:latin typeface="+mn-lt"/>
                          <a:ea typeface="+mn-ea"/>
                          <a:cs typeface="+mn-cs"/>
                        </a:rPr>
                        <a:t>-Δ</a:t>
                      </a:r>
                      <a:r>
                        <a:rPr lang="en-US" sz="1800" b="0" i="0" kern="1200" baseline="30000" dirty="0">
                          <a:solidFill>
                            <a:schemeClr val="dk1"/>
                          </a:solidFill>
                          <a:effectLst/>
                          <a:latin typeface="+mn-lt"/>
                          <a:ea typeface="+mn-ea"/>
                          <a:cs typeface="+mn-cs"/>
                        </a:rPr>
                        <a:t>9</a:t>
                      </a:r>
                      <a:r>
                        <a:rPr lang="en-US" sz="1800" b="0" i="0" kern="1200" dirty="0">
                          <a:solidFill>
                            <a:schemeClr val="dk1"/>
                          </a:solidFill>
                          <a:effectLst/>
                          <a:latin typeface="+mn-lt"/>
                          <a:ea typeface="+mn-ea"/>
                          <a:cs typeface="+mn-cs"/>
                        </a:rPr>
                        <a:t>-Hexadecenoic acid</a:t>
                      </a:r>
                      <a:endParaRPr lang="en-US" dirty="0"/>
                    </a:p>
                  </a:txBody>
                  <a:tcPr/>
                </a:tc>
                <a:extLst>
                  <a:ext uri="{0D108BD9-81ED-4DB2-BD59-A6C34878D82A}">
                    <a16:rowId xmlns:a16="http://schemas.microsoft.com/office/drawing/2014/main" val="10002"/>
                  </a:ext>
                </a:extLst>
              </a:tr>
              <a:tr h="370840">
                <a:tc>
                  <a:txBody>
                    <a:bodyPr/>
                    <a:lstStyle/>
                    <a:p>
                      <a:r>
                        <a:rPr lang="en-US" dirty="0"/>
                        <a:t>n-x/</a:t>
                      </a:r>
                      <a:r>
                        <a:rPr lang="en-US" dirty="0">
                          <a:latin typeface="Symbol" charset="2"/>
                          <a:ea typeface="Symbol" charset="2"/>
                          <a:cs typeface="Symbol" charset="2"/>
                        </a:rPr>
                        <a:t>w</a:t>
                      </a:r>
                      <a:endParaRPr lang="en-US" dirty="0"/>
                    </a:p>
                  </a:txBody>
                  <a:tcPr/>
                </a:tc>
                <a:tc>
                  <a:txBody>
                    <a:bodyPr/>
                    <a:lstStyle/>
                    <a:p>
                      <a:r>
                        <a:rPr lang="en-US" dirty="0">
                          <a:latin typeface="Symbol" charset="2"/>
                          <a:ea typeface="Symbol" charset="2"/>
                          <a:cs typeface="Symbol" charset="2"/>
                        </a:rPr>
                        <a:t>w</a:t>
                      </a:r>
                      <a:r>
                        <a:rPr lang="en-US" dirty="0">
                          <a:latin typeface="+mn-lt"/>
                          <a:ea typeface="+mn-ea"/>
                          <a:cs typeface="+mn-cs"/>
                        </a:rPr>
                        <a:t>7</a:t>
                      </a:r>
                      <a:r>
                        <a:rPr lang="en-US" dirty="0"/>
                        <a:t> </a:t>
                      </a:r>
                      <a:r>
                        <a:rPr lang="mr-IN" dirty="0"/>
                        <a:t>–</a:t>
                      </a:r>
                      <a:r>
                        <a:rPr lang="en-US" dirty="0"/>
                        <a:t> </a:t>
                      </a:r>
                      <a:r>
                        <a:rPr lang="en-US" sz="1800" b="0" i="0" kern="1200" dirty="0" err="1">
                          <a:solidFill>
                            <a:schemeClr val="dk1"/>
                          </a:solidFill>
                          <a:effectLst/>
                          <a:latin typeface="+mn-lt"/>
                          <a:ea typeface="+mn-ea"/>
                          <a:cs typeface="+mn-cs"/>
                        </a:rPr>
                        <a:t>Hexadecenoic</a:t>
                      </a:r>
                      <a:r>
                        <a:rPr lang="en-US" dirty="0" err="1"/>
                        <a:t>acid</a:t>
                      </a:r>
                      <a:endParaRPr lang="en-US" dirty="0"/>
                    </a:p>
                  </a:txBody>
                  <a:tcPr/>
                </a:tc>
                <a:extLst>
                  <a:ext uri="{0D108BD9-81ED-4DB2-BD59-A6C34878D82A}">
                    <a16:rowId xmlns:a16="http://schemas.microsoft.com/office/drawing/2014/main" val="10003"/>
                  </a:ext>
                </a:extLst>
              </a:tr>
              <a:tr h="370840">
                <a:tc>
                  <a:txBody>
                    <a:bodyPr/>
                    <a:lstStyle/>
                    <a:p>
                      <a:r>
                        <a:rPr lang="en-US" dirty="0"/>
                        <a:t>Lipid numbers</a:t>
                      </a:r>
                    </a:p>
                  </a:txBody>
                  <a:tcPr/>
                </a:tc>
                <a:tc>
                  <a:txBody>
                    <a:bodyPr/>
                    <a:lstStyle/>
                    <a:p>
                      <a:r>
                        <a:rPr lang="en-US" dirty="0"/>
                        <a:t>16:1 or 16:1 </a:t>
                      </a:r>
                      <a:r>
                        <a:rPr lang="en-US" dirty="0">
                          <a:latin typeface="Symbol" charset="2"/>
                          <a:ea typeface="Symbol" charset="2"/>
                          <a:cs typeface="Symbol" charset="2"/>
                        </a:rPr>
                        <a:t>w</a:t>
                      </a:r>
                      <a:r>
                        <a:rPr lang="en-US" dirty="0">
                          <a:latin typeface="+mn-lt"/>
                          <a:ea typeface="+mn-ea"/>
                          <a:cs typeface="+mn-cs"/>
                        </a:rPr>
                        <a:t>7</a:t>
                      </a:r>
                      <a:endParaRPr lang="en-US" dirty="0"/>
                    </a:p>
                  </a:txBody>
                  <a:tcPr/>
                </a:tc>
                <a:extLst>
                  <a:ext uri="{0D108BD9-81ED-4DB2-BD59-A6C34878D82A}">
                    <a16:rowId xmlns:a16="http://schemas.microsoft.com/office/drawing/2014/main" val="10004"/>
                  </a:ext>
                </a:extLst>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498" y="3953941"/>
            <a:ext cx="4522638" cy="2409718"/>
          </a:xfrm>
          <a:prstGeom prst="rect">
            <a:avLst/>
          </a:prstGeom>
        </p:spPr>
      </p:pic>
      <p:sp>
        <p:nvSpPr>
          <p:cNvPr id="5" name="TextBox 4"/>
          <p:cNvSpPr txBox="1"/>
          <p:nvPr/>
        </p:nvSpPr>
        <p:spPr>
          <a:xfrm>
            <a:off x="6337097" y="6280150"/>
            <a:ext cx="256802" cy="261610"/>
          </a:xfrm>
          <a:prstGeom prst="rect">
            <a:avLst/>
          </a:prstGeom>
          <a:noFill/>
        </p:spPr>
        <p:txBody>
          <a:bodyPr wrap="none" rtlCol="0">
            <a:spAutoFit/>
          </a:bodyPr>
          <a:lstStyle/>
          <a:p>
            <a:r>
              <a:rPr lang="en-US" sz="1100" dirty="0">
                <a:solidFill>
                  <a:srgbClr val="FF0000"/>
                </a:solidFill>
              </a:rPr>
              <a:t>1</a:t>
            </a:r>
          </a:p>
        </p:txBody>
      </p:sp>
      <p:sp>
        <p:nvSpPr>
          <p:cNvPr id="8" name="TextBox 7"/>
          <p:cNvSpPr txBox="1"/>
          <p:nvPr/>
        </p:nvSpPr>
        <p:spPr>
          <a:xfrm>
            <a:off x="6722300" y="6080454"/>
            <a:ext cx="256802" cy="261610"/>
          </a:xfrm>
          <a:prstGeom prst="rect">
            <a:avLst/>
          </a:prstGeom>
          <a:noFill/>
        </p:spPr>
        <p:txBody>
          <a:bodyPr wrap="none" rtlCol="0">
            <a:spAutoFit/>
          </a:bodyPr>
          <a:lstStyle/>
          <a:p>
            <a:r>
              <a:rPr lang="en-US" sz="1100" dirty="0">
                <a:solidFill>
                  <a:srgbClr val="FF0000"/>
                </a:solidFill>
              </a:rPr>
              <a:t>2</a:t>
            </a:r>
          </a:p>
        </p:txBody>
      </p:sp>
      <p:sp>
        <p:nvSpPr>
          <p:cNvPr id="9" name="TextBox 8"/>
          <p:cNvSpPr txBox="1"/>
          <p:nvPr/>
        </p:nvSpPr>
        <p:spPr>
          <a:xfrm>
            <a:off x="6619299" y="5634393"/>
            <a:ext cx="256802" cy="261610"/>
          </a:xfrm>
          <a:prstGeom prst="rect">
            <a:avLst/>
          </a:prstGeom>
          <a:noFill/>
        </p:spPr>
        <p:txBody>
          <a:bodyPr wrap="none" rtlCol="0">
            <a:spAutoFit/>
          </a:bodyPr>
          <a:lstStyle/>
          <a:p>
            <a:r>
              <a:rPr lang="en-US" sz="1100" dirty="0">
                <a:solidFill>
                  <a:srgbClr val="FF0000"/>
                </a:solidFill>
              </a:rPr>
              <a:t>3</a:t>
            </a:r>
          </a:p>
        </p:txBody>
      </p:sp>
      <p:sp>
        <p:nvSpPr>
          <p:cNvPr id="10" name="TextBox 9"/>
          <p:cNvSpPr txBox="1"/>
          <p:nvPr/>
        </p:nvSpPr>
        <p:spPr>
          <a:xfrm>
            <a:off x="7080047" y="5464695"/>
            <a:ext cx="256802" cy="261610"/>
          </a:xfrm>
          <a:prstGeom prst="rect">
            <a:avLst/>
          </a:prstGeom>
          <a:noFill/>
        </p:spPr>
        <p:txBody>
          <a:bodyPr wrap="none" rtlCol="0">
            <a:spAutoFit/>
          </a:bodyPr>
          <a:lstStyle/>
          <a:p>
            <a:r>
              <a:rPr lang="en-US" sz="1100">
                <a:solidFill>
                  <a:srgbClr val="FF0000"/>
                </a:solidFill>
              </a:rPr>
              <a:t>4</a:t>
            </a:r>
            <a:endParaRPr lang="en-US" sz="1100" dirty="0">
              <a:solidFill>
                <a:srgbClr val="FF0000"/>
              </a:solidFill>
            </a:endParaRPr>
          </a:p>
        </p:txBody>
      </p:sp>
      <p:sp>
        <p:nvSpPr>
          <p:cNvPr id="11" name="TextBox 10"/>
          <p:cNvSpPr txBox="1"/>
          <p:nvPr/>
        </p:nvSpPr>
        <p:spPr>
          <a:xfrm>
            <a:off x="6951646" y="5059774"/>
            <a:ext cx="256802" cy="261610"/>
          </a:xfrm>
          <a:prstGeom prst="rect">
            <a:avLst/>
          </a:prstGeom>
          <a:noFill/>
        </p:spPr>
        <p:txBody>
          <a:bodyPr wrap="none" rtlCol="0">
            <a:spAutoFit/>
          </a:bodyPr>
          <a:lstStyle/>
          <a:p>
            <a:r>
              <a:rPr lang="en-US" sz="1100">
                <a:solidFill>
                  <a:srgbClr val="FF0000"/>
                </a:solidFill>
              </a:rPr>
              <a:t>5</a:t>
            </a:r>
            <a:endParaRPr lang="en-US" sz="1100" dirty="0">
              <a:solidFill>
                <a:srgbClr val="FF0000"/>
              </a:solidFill>
            </a:endParaRPr>
          </a:p>
        </p:txBody>
      </p:sp>
      <p:sp>
        <p:nvSpPr>
          <p:cNvPr id="12" name="TextBox 11"/>
          <p:cNvSpPr txBox="1"/>
          <p:nvPr/>
        </p:nvSpPr>
        <p:spPr>
          <a:xfrm>
            <a:off x="7397344" y="4920074"/>
            <a:ext cx="256802" cy="261610"/>
          </a:xfrm>
          <a:prstGeom prst="rect">
            <a:avLst/>
          </a:prstGeom>
          <a:noFill/>
        </p:spPr>
        <p:txBody>
          <a:bodyPr wrap="none" rtlCol="0">
            <a:spAutoFit/>
          </a:bodyPr>
          <a:lstStyle/>
          <a:p>
            <a:r>
              <a:rPr lang="en-US" sz="1100" dirty="0">
                <a:solidFill>
                  <a:srgbClr val="FF0000"/>
                </a:solidFill>
              </a:rPr>
              <a:t>6</a:t>
            </a:r>
          </a:p>
        </p:txBody>
      </p:sp>
      <p:sp>
        <p:nvSpPr>
          <p:cNvPr id="14" name="TextBox 13"/>
          <p:cNvSpPr txBox="1"/>
          <p:nvPr/>
        </p:nvSpPr>
        <p:spPr>
          <a:xfrm>
            <a:off x="7263248" y="4515153"/>
            <a:ext cx="256802" cy="261610"/>
          </a:xfrm>
          <a:prstGeom prst="rect">
            <a:avLst/>
          </a:prstGeom>
          <a:noFill/>
        </p:spPr>
        <p:txBody>
          <a:bodyPr wrap="none" rtlCol="0">
            <a:spAutoFit/>
          </a:bodyPr>
          <a:lstStyle/>
          <a:p>
            <a:r>
              <a:rPr lang="en-US" sz="1100" dirty="0">
                <a:solidFill>
                  <a:srgbClr val="FF0000"/>
                </a:solidFill>
              </a:rPr>
              <a:t>7</a:t>
            </a:r>
          </a:p>
        </p:txBody>
      </p:sp>
      <p:sp>
        <p:nvSpPr>
          <p:cNvPr id="15" name="TextBox 14"/>
          <p:cNvSpPr txBox="1"/>
          <p:nvPr/>
        </p:nvSpPr>
        <p:spPr>
          <a:xfrm>
            <a:off x="10235997" y="4432300"/>
            <a:ext cx="256802" cy="261610"/>
          </a:xfrm>
          <a:prstGeom prst="rect">
            <a:avLst/>
          </a:prstGeom>
          <a:noFill/>
        </p:spPr>
        <p:txBody>
          <a:bodyPr wrap="none" rtlCol="0">
            <a:spAutoFit/>
          </a:bodyPr>
          <a:lstStyle/>
          <a:p>
            <a:r>
              <a:rPr lang="en-US" sz="1100" dirty="0">
                <a:solidFill>
                  <a:schemeClr val="accent6"/>
                </a:solidFill>
              </a:rPr>
              <a:t>1</a:t>
            </a:r>
          </a:p>
        </p:txBody>
      </p:sp>
      <p:sp>
        <p:nvSpPr>
          <p:cNvPr id="16" name="TextBox 15"/>
          <p:cNvSpPr txBox="1"/>
          <p:nvPr/>
        </p:nvSpPr>
        <p:spPr>
          <a:xfrm>
            <a:off x="9914995" y="4587572"/>
            <a:ext cx="256802" cy="261610"/>
          </a:xfrm>
          <a:prstGeom prst="rect">
            <a:avLst/>
          </a:prstGeom>
          <a:noFill/>
        </p:spPr>
        <p:txBody>
          <a:bodyPr wrap="none" rtlCol="0">
            <a:spAutoFit/>
          </a:bodyPr>
          <a:lstStyle/>
          <a:p>
            <a:r>
              <a:rPr lang="en-US" sz="1100" dirty="0">
                <a:solidFill>
                  <a:schemeClr val="accent6"/>
                </a:solidFill>
              </a:rPr>
              <a:t>2</a:t>
            </a:r>
          </a:p>
        </p:txBody>
      </p:sp>
      <p:sp>
        <p:nvSpPr>
          <p:cNvPr id="17" name="TextBox 16"/>
          <p:cNvSpPr txBox="1"/>
          <p:nvPr/>
        </p:nvSpPr>
        <p:spPr>
          <a:xfrm>
            <a:off x="9558362" y="4244975"/>
            <a:ext cx="256802" cy="261610"/>
          </a:xfrm>
          <a:prstGeom prst="rect">
            <a:avLst/>
          </a:prstGeom>
          <a:noFill/>
        </p:spPr>
        <p:txBody>
          <a:bodyPr wrap="none" rtlCol="0">
            <a:spAutoFit/>
          </a:bodyPr>
          <a:lstStyle/>
          <a:p>
            <a:r>
              <a:rPr lang="en-US" sz="1100" dirty="0">
                <a:solidFill>
                  <a:schemeClr val="accent6"/>
                </a:solidFill>
              </a:rPr>
              <a:t>3</a:t>
            </a:r>
          </a:p>
        </p:txBody>
      </p:sp>
      <p:sp>
        <p:nvSpPr>
          <p:cNvPr id="18" name="TextBox 17"/>
          <p:cNvSpPr txBox="1"/>
          <p:nvPr/>
        </p:nvSpPr>
        <p:spPr>
          <a:xfrm>
            <a:off x="9272207" y="4585354"/>
            <a:ext cx="256802" cy="261610"/>
          </a:xfrm>
          <a:prstGeom prst="rect">
            <a:avLst/>
          </a:prstGeom>
          <a:noFill/>
        </p:spPr>
        <p:txBody>
          <a:bodyPr wrap="none" rtlCol="0">
            <a:spAutoFit/>
          </a:bodyPr>
          <a:lstStyle/>
          <a:p>
            <a:r>
              <a:rPr lang="en-US" sz="1100" dirty="0">
                <a:solidFill>
                  <a:schemeClr val="accent6"/>
                </a:solidFill>
              </a:rPr>
              <a:t>4</a:t>
            </a:r>
          </a:p>
        </p:txBody>
      </p:sp>
      <p:sp>
        <p:nvSpPr>
          <p:cNvPr id="19" name="TextBox 18"/>
          <p:cNvSpPr txBox="1"/>
          <p:nvPr/>
        </p:nvSpPr>
        <p:spPr>
          <a:xfrm>
            <a:off x="8938440" y="4251325"/>
            <a:ext cx="256802" cy="261610"/>
          </a:xfrm>
          <a:prstGeom prst="rect">
            <a:avLst/>
          </a:prstGeom>
          <a:noFill/>
        </p:spPr>
        <p:txBody>
          <a:bodyPr wrap="none" rtlCol="0">
            <a:spAutoFit/>
          </a:bodyPr>
          <a:lstStyle/>
          <a:p>
            <a:r>
              <a:rPr lang="en-US" sz="1100">
                <a:solidFill>
                  <a:schemeClr val="accent6"/>
                </a:solidFill>
              </a:rPr>
              <a:t>5</a:t>
            </a:r>
            <a:endParaRPr lang="en-US" sz="1100" dirty="0">
              <a:solidFill>
                <a:schemeClr val="accent6"/>
              </a:solidFill>
            </a:endParaRPr>
          </a:p>
        </p:txBody>
      </p:sp>
      <p:sp>
        <p:nvSpPr>
          <p:cNvPr id="20" name="TextBox 19"/>
          <p:cNvSpPr txBox="1"/>
          <p:nvPr/>
        </p:nvSpPr>
        <p:spPr>
          <a:xfrm>
            <a:off x="8622894" y="4587268"/>
            <a:ext cx="256802" cy="261610"/>
          </a:xfrm>
          <a:prstGeom prst="rect">
            <a:avLst/>
          </a:prstGeom>
          <a:noFill/>
        </p:spPr>
        <p:txBody>
          <a:bodyPr wrap="none" rtlCol="0">
            <a:spAutoFit/>
          </a:bodyPr>
          <a:lstStyle/>
          <a:p>
            <a:r>
              <a:rPr lang="en-US" sz="1100">
                <a:solidFill>
                  <a:schemeClr val="accent6"/>
                </a:solidFill>
              </a:rPr>
              <a:t>6</a:t>
            </a:r>
            <a:endParaRPr lang="en-US" sz="1100" dirty="0">
              <a:solidFill>
                <a:schemeClr val="accent6"/>
              </a:solidFill>
            </a:endParaRPr>
          </a:p>
        </p:txBody>
      </p:sp>
      <p:sp>
        <p:nvSpPr>
          <p:cNvPr id="21" name="TextBox 20"/>
          <p:cNvSpPr txBox="1"/>
          <p:nvPr/>
        </p:nvSpPr>
        <p:spPr>
          <a:xfrm>
            <a:off x="8304003" y="4253239"/>
            <a:ext cx="256802" cy="261610"/>
          </a:xfrm>
          <a:prstGeom prst="rect">
            <a:avLst/>
          </a:prstGeom>
          <a:noFill/>
        </p:spPr>
        <p:txBody>
          <a:bodyPr wrap="none" rtlCol="0">
            <a:spAutoFit/>
          </a:bodyPr>
          <a:lstStyle/>
          <a:p>
            <a:r>
              <a:rPr lang="en-US" sz="1100">
                <a:solidFill>
                  <a:schemeClr val="accent6"/>
                </a:solidFill>
              </a:rPr>
              <a:t>7</a:t>
            </a:r>
            <a:endParaRPr lang="en-US" sz="1100" dirty="0">
              <a:solidFill>
                <a:schemeClr val="accent6"/>
              </a:solidFill>
            </a:endParaRPr>
          </a:p>
        </p:txBody>
      </p:sp>
      <p:sp>
        <p:nvSpPr>
          <p:cNvPr id="22" name="TextBox 21"/>
          <p:cNvSpPr txBox="1"/>
          <p:nvPr/>
        </p:nvSpPr>
        <p:spPr>
          <a:xfrm>
            <a:off x="7985921" y="4585354"/>
            <a:ext cx="256802" cy="261610"/>
          </a:xfrm>
          <a:prstGeom prst="rect">
            <a:avLst/>
          </a:prstGeom>
          <a:noFill/>
        </p:spPr>
        <p:txBody>
          <a:bodyPr wrap="none" rtlCol="0">
            <a:spAutoFit/>
          </a:bodyPr>
          <a:lstStyle/>
          <a:p>
            <a:r>
              <a:rPr lang="en-US" sz="1100">
                <a:solidFill>
                  <a:schemeClr val="accent6"/>
                </a:solidFill>
              </a:rPr>
              <a:t>8</a:t>
            </a:r>
            <a:endParaRPr lang="en-US" sz="1100" dirty="0">
              <a:solidFill>
                <a:schemeClr val="accent6"/>
              </a:solidFill>
            </a:endParaRPr>
          </a:p>
        </p:txBody>
      </p:sp>
      <p:sp>
        <p:nvSpPr>
          <p:cNvPr id="23" name="TextBox 22"/>
          <p:cNvSpPr txBox="1"/>
          <p:nvPr/>
        </p:nvSpPr>
        <p:spPr>
          <a:xfrm>
            <a:off x="7662681" y="4244975"/>
            <a:ext cx="256802" cy="261610"/>
          </a:xfrm>
          <a:prstGeom prst="rect">
            <a:avLst/>
          </a:prstGeom>
          <a:noFill/>
        </p:spPr>
        <p:txBody>
          <a:bodyPr wrap="none" rtlCol="0">
            <a:spAutoFit/>
          </a:bodyPr>
          <a:lstStyle/>
          <a:p>
            <a:r>
              <a:rPr lang="en-US" sz="1100" dirty="0">
                <a:solidFill>
                  <a:schemeClr val="accent6"/>
                </a:solidFill>
              </a:rPr>
              <a:t>9</a:t>
            </a:r>
          </a:p>
        </p:txBody>
      </p:sp>
    </p:spTree>
    <p:extLst>
      <p:ext uri="{BB962C8B-B14F-4D97-AF65-F5344CB8AC3E}">
        <p14:creationId xmlns:p14="http://schemas.microsoft.com/office/powerpoint/2010/main" val="4043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blinds(horizontal)">
                                      <p:cBhvr>
                                        <p:cTn id="67" dur="500"/>
                                        <p:tgtEl>
                                          <p:spTgt spid="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blinds(horizontal)">
                                      <p:cBhvr>
                                        <p:cTn id="72" dur="500"/>
                                        <p:tgtEl>
                                          <p:spTgt spid="3">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linds(horizontal)">
                                      <p:cBhvr>
                                        <p:cTn id="77" dur="500"/>
                                        <p:tgtEl>
                                          <p:spTgt spid="14"/>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blinds(horizontal)">
                                      <p:cBhvr>
                                        <p:cTn id="80" dur="500"/>
                                        <p:tgtEl>
                                          <p:spTgt spid="1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blinds(horizontal)">
                                      <p:cBhvr>
                                        <p:cTn id="86" dur="500"/>
                                        <p:tgtEl>
                                          <p:spTgt spid="10"/>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blinds(horizontal)">
                                      <p:cBhvr>
                                        <p:cTn id="89" dur="500"/>
                                        <p:tgtEl>
                                          <p:spTgt spid="9"/>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blinds(horizontal)">
                                      <p:cBhvr>
                                        <p:cTn id="92" dur="500"/>
                                        <p:tgtEl>
                                          <p:spTgt spid="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linds(horizontal)">
                                      <p:cBhvr>
                                        <p:cTn id="95" dur="500"/>
                                        <p:tgtEl>
                                          <p:spTgt spid="5"/>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blinds(horizontal)">
                                      <p:cBhvr>
                                        <p:cTn id="10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p:bldP spid="8" grpId="0"/>
      <p:bldP spid="9" grpId="0"/>
      <p:bldP spid="10" grpId="0"/>
      <p:bldP spid="11" grpId="0"/>
      <p:bldP spid="12" grpId="0"/>
      <p:bldP spid="14" grpId="0"/>
      <p:bldP spid="15" grpId="0"/>
      <p:bldP spid="16" grpId="0"/>
      <p:bldP spid="17" grpId="0"/>
      <p:bldP spid="18" grpId="0"/>
      <p:bldP spid="19" grpId="0"/>
      <p:bldP spid="20"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Practice </a:t>
            </a:r>
            <a:r>
              <a:rPr lang="mr-IN" dirty="0"/>
              <a:t>–</a:t>
            </a:r>
            <a:r>
              <a:rPr lang="en-US" dirty="0"/>
              <a:t> Draw These (all cis)</a:t>
            </a:r>
          </a:p>
        </p:txBody>
      </p:sp>
      <p:sp>
        <p:nvSpPr>
          <p:cNvPr id="5" name="Content Placeholder 4"/>
          <p:cNvSpPr>
            <a:spLocks noGrp="1"/>
          </p:cNvSpPr>
          <p:nvPr>
            <p:ph idx="1"/>
          </p:nvPr>
        </p:nvSpPr>
        <p:spPr/>
        <p:txBody>
          <a:bodyPr/>
          <a:lstStyle/>
          <a:p>
            <a:r>
              <a:rPr lang="en-US" dirty="0" err="1"/>
              <a:t>Myristic</a:t>
            </a:r>
            <a:r>
              <a:rPr lang="en-US" dirty="0"/>
              <a:t> acid 18:0</a:t>
            </a:r>
          </a:p>
          <a:p>
            <a:r>
              <a:rPr lang="en-US" dirty="0" err="1"/>
              <a:t>Palmitoleic</a:t>
            </a:r>
            <a:r>
              <a:rPr lang="en-US" dirty="0"/>
              <a:t> acid 16:1 </a:t>
            </a:r>
            <a:r>
              <a:rPr lang="mr-IN" i="1" dirty="0"/>
              <a:t>cis</a:t>
            </a:r>
            <a:r>
              <a:rPr lang="mr-IN" dirty="0"/>
              <a:t>-Δ</a:t>
            </a:r>
            <a:r>
              <a:rPr lang="mr-IN" baseline="30000" dirty="0"/>
              <a:t>9</a:t>
            </a:r>
            <a:endParaRPr lang="en-US" baseline="30000" dirty="0"/>
          </a:p>
          <a:p>
            <a:r>
              <a:rPr lang="en-US" dirty="0"/>
              <a:t>Docosahexaenoic acid 22:6(n-3)</a:t>
            </a:r>
          </a:p>
          <a:p>
            <a:pPr lvl="1"/>
            <a:r>
              <a:rPr lang="en-US" dirty="0"/>
              <a:t>Multiple desaturations separated by one carbon with single bonds on either side (3 numbers)</a:t>
            </a:r>
          </a:p>
          <a:p>
            <a:r>
              <a:rPr lang="en-US" dirty="0" err="1"/>
              <a:t>Elaidic</a:t>
            </a:r>
            <a:r>
              <a:rPr lang="en-US" dirty="0"/>
              <a:t> acid 18:1 </a:t>
            </a:r>
            <a:r>
              <a:rPr lang="en-US" i="1" dirty="0"/>
              <a:t>trans</a:t>
            </a:r>
            <a:r>
              <a:rPr lang="mr-IN" dirty="0"/>
              <a:t>-Δ</a:t>
            </a:r>
            <a:r>
              <a:rPr lang="mr-IN" baseline="30000" dirty="0"/>
              <a:t>9</a:t>
            </a:r>
            <a:endParaRPr lang="en-US" dirty="0"/>
          </a:p>
          <a:p>
            <a:pPr lvl="1"/>
            <a:endParaRPr lang="en-US" dirty="0"/>
          </a:p>
          <a:p>
            <a:endParaRPr lang="en-US" dirty="0"/>
          </a:p>
        </p:txBody>
      </p:sp>
    </p:spTree>
    <p:extLst>
      <p:ext uri="{BB962C8B-B14F-4D97-AF65-F5344CB8AC3E}">
        <p14:creationId xmlns:p14="http://schemas.microsoft.com/office/powerpoint/2010/main" val="515317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Drawn Structures</a:t>
            </a:r>
          </a:p>
        </p:txBody>
      </p:sp>
      <p:pic>
        <p:nvPicPr>
          <p:cNvPr id="4" name="Picture 3"/>
          <p:cNvPicPr>
            <a:picLocks noChangeAspect="1"/>
          </p:cNvPicPr>
          <p:nvPr/>
        </p:nvPicPr>
        <p:blipFill>
          <a:blip r:embed="rId2"/>
          <a:stretch>
            <a:fillRect/>
          </a:stretch>
        </p:blipFill>
        <p:spPr>
          <a:xfrm>
            <a:off x="3822898" y="1481739"/>
            <a:ext cx="3641889" cy="727632"/>
          </a:xfrm>
          <a:prstGeom prst="rect">
            <a:avLst/>
          </a:prstGeom>
        </p:spPr>
      </p:pic>
      <p:pic>
        <p:nvPicPr>
          <p:cNvPr id="5" name="Picture 4"/>
          <p:cNvPicPr>
            <a:picLocks noChangeAspect="1"/>
          </p:cNvPicPr>
          <p:nvPr/>
        </p:nvPicPr>
        <p:blipFill>
          <a:blip r:embed="rId3"/>
          <a:stretch>
            <a:fillRect/>
          </a:stretch>
        </p:blipFill>
        <p:spPr>
          <a:xfrm>
            <a:off x="4057902" y="2339371"/>
            <a:ext cx="3406885" cy="1814166"/>
          </a:xfrm>
          <a:prstGeom prst="rect">
            <a:avLst/>
          </a:prstGeom>
        </p:spPr>
      </p:pic>
      <p:pic>
        <p:nvPicPr>
          <p:cNvPr id="7" name="Picture 6"/>
          <p:cNvPicPr>
            <a:picLocks noChangeAspect="1"/>
          </p:cNvPicPr>
          <p:nvPr/>
        </p:nvPicPr>
        <p:blipFill>
          <a:blip r:embed="rId4"/>
          <a:stretch>
            <a:fillRect/>
          </a:stretch>
        </p:blipFill>
        <p:spPr>
          <a:xfrm>
            <a:off x="3533118" y="4370236"/>
            <a:ext cx="4456451" cy="1466915"/>
          </a:xfrm>
          <a:prstGeom prst="rect">
            <a:avLst/>
          </a:prstGeom>
        </p:spPr>
      </p:pic>
      <p:pic>
        <p:nvPicPr>
          <p:cNvPr id="8" name="Picture 7"/>
          <p:cNvPicPr>
            <a:picLocks noChangeAspect="1"/>
          </p:cNvPicPr>
          <p:nvPr/>
        </p:nvPicPr>
        <p:blipFill>
          <a:blip r:embed="rId5"/>
          <a:stretch>
            <a:fillRect/>
          </a:stretch>
        </p:blipFill>
        <p:spPr>
          <a:xfrm>
            <a:off x="1923068" y="5435600"/>
            <a:ext cx="6438507" cy="1091273"/>
          </a:xfrm>
          <a:prstGeom prst="rect">
            <a:avLst/>
          </a:prstGeom>
        </p:spPr>
      </p:pic>
    </p:spTree>
    <p:extLst>
      <p:ext uri="{BB962C8B-B14F-4D97-AF65-F5344CB8AC3E}">
        <p14:creationId xmlns:p14="http://schemas.microsoft.com/office/powerpoint/2010/main" val="103012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 and Trans Fats</a:t>
            </a:r>
          </a:p>
        </p:txBody>
      </p:sp>
      <p:sp>
        <p:nvSpPr>
          <p:cNvPr id="3" name="Content Placeholder 2"/>
          <p:cNvSpPr>
            <a:spLocks noGrp="1"/>
          </p:cNvSpPr>
          <p:nvPr>
            <p:ph idx="1"/>
          </p:nvPr>
        </p:nvSpPr>
        <p:spPr>
          <a:xfrm>
            <a:off x="838200" y="1825624"/>
            <a:ext cx="4162425" cy="4675189"/>
          </a:xfrm>
        </p:spPr>
        <p:txBody>
          <a:bodyPr>
            <a:normAutofit/>
          </a:bodyPr>
          <a:lstStyle/>
          <a:p>
            <a:r>
              <a:rPr lang="en-US" dirty="0"/>
              <a:t>Most occurring fatty acids are </a:t>
            </a:r>
            <a:r>
              <a:rPr lang="en-US" i="1" dirty="0"/>
              <a:t>cis</a:t>
            </a:r>
          </a:p>
          <a:p>
            <a:r>
              <a:rPr lang="en-US" i="1" dirty="0"/>
              <a:t>Trans</a:t>
            </a:r>
            <a:r>
              <a:rPr lang="en-US" dirty="0"/>
              <a:t> fats are made industrially </a:t>
            </a:r>
          </a:p>
          <a:p>
            <a:r>
              <a:rPr lang="en-US" dirty="0"/>
              <a:t>Can make fats solid from easily available liquid fat (vegetable oils) via partial hydrogenation</a:t>
            </a:r>
          </a:p>
          <a:p>
            <a:r>
              <a:rPr lang="en-US" dirty="0"/>
              <a:t>Looks more like a saturated fat</a:t>
            </a:r>
          </a:p>
        </p:txBody>
      </p:sp>
      <p:pic>
        <p:nvPicPr>
          <p:cNvPr id="4" name="Picture 3"/>
          <p:cNvPicPr>
            <a:picLocks noChangeAspect="1"/>
          </p:cNvPicPr>
          <p:nvPr/>
        </p:nvPicPr>
        <p:blipFill>
          <a:blip r:embed="rId2"/>
          <a:stretch>
            <a:fillRect/>
          </a:stretch>
        </p:blipFill>
        <p:spPr>
          <a:xfrm>
            <a:off x="5429250" y="1528763"/>
            <a:ext cx="6762750" cy="4725472"/>
          </a:xfrm>
          <a:prstGeom prst="rect">
            <a:avLst/>
          </a:prstGeom>
        </p:spPr>
      </p:pic>
    </p:spTree>
    <p:extLst>
      <p:ext uri="{BB962C8B-B14F-4D97-AF65-F5344CB8AC3E}">
        <p14:creationId xmlns:p14="http://schemas.microsoft.com/office/powerpoint/2010/main" val="863755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Problems Associated with Trans Fatty Acids</a:t>
            </a:r>
          </a:p>
        </p:txBody>
      </p:sp>
      <p:sp>
        <p:nvSpPr>
          <p:cNvPr id="3" name="Content Placeholder 2"/>
          <p:cNvSpPr>
            <a:spLocks noGrp="1"/>
          </p:cNvSpPr>
          <p:nvPr>
            <p:ph idx="1"/>
          </p:nvPr>
        </p:nvSpPr>
        <p:spPr>
          <a:xfrm>
            <a:off x="838200" y="1825625"/>
            <a:ext cx="9171432" cy="1661287"/>
          </a:xfrm>
        </p:spPr>
        <p:txBody>
          <a:bodyPr>
            <a:normAutofit fontScale="92500" lnSpcReduction="20000"/>
          </a:bodyPr>
          <a:lstStyle/>
          <a:p>
            <a:r>
              <a:rPr lang="en-US" dirty="0"/>
              <a:t>Increases in risk factors for cardiovascular disease</a:t>
            </a:r>
          </a:p>
          <a:p>
            <a:pPr lvl="1"/>
            <a:r>
              <a:rPr lang="en-US" dirty="0"/>
              <a:t>Raised LDL, cholesterol, lowered HDL</a:t>
            </a:r>
          </a:p>
          <a:p>
            <a:pPr lvl="1"/>
            <a:r>
              <a:rPr lang="en-US" dirty="0"/>
              <a:t>Raised triglycerides</a:t>
            </a:r>
          </a:p>
          <a:p>
            <a:pPr lvl="1"/>
            <a:r>
              <a:rPr lang="en-US" dirty="0"/>
              <a:t>Increased inflammation and impaired endothelial cell function</a:t>
            </a:r>
          </a:p>
          <a:p>
            <a:pPr lvl="1"/>
            <a:r>
              <a:rPr lang="en-US" dirty="0"/>
              <a:t>Obesity</a:t>
            </a:r>
          </a:p>
        </p:txBody>
      </p:sp>
      <p:pic>
        <p:nvPicPr>
          <p:cNvPr id="4" name="Picture 3"/>
          <p:cNvPicPr>
            <a:picLocks noChangeAspect="1"/>
          </p:cNvPicPr>
          <p:nvPr/>
        </p:nvPicPr>
        <p:blipFill rotWithShape="1">
          <a:blip r:embed="rId3"/>
          <a:srcRect b="66456"/>
          <a:stretch/>
        </p:blipFill>
        <p:spPr>
          <a:xfrm>
            <a:off x="838200" y="3603243"/>
            <a:ext cx="9740900" cy="2168398"/>
          </a:xfrm>
          <a:prstGeom prst="rect">
            <a:avLst/>
          </a:prstGeom>
        </p:spPr>
      </p:pic>
      <p:sp>
        <p:nvSpPr>
          <p:cNvPr id="5" name="TextBox 4"/>
          <p:cNvSpPr txBox="1"/>
          <p:nvPr/>
        </p:nvSpPr>
        <p:spPr>
          <a:xfrm>
            <a:off x="689621" y="5771641"/>
            <a:ext cx="10038058" cy="1477328"/>
          </a:xfrm>
          <a:prstGeom prst="rect">
            <a:avLst/>
          </a:prstGeom>
          <a:noFill/>
        </p:spPr>
        <p:txBody>
          <a:bodyPr wrap="square" rtlCol="0">
            <a:spAutoFit/>
          </a:bodyPr>
          <a:lstStyle/>
          <a:p>
            <a:r>
              <a:rPr lang="en-US"/>
              <a:t>de </a:t>
            </a:r>
            <a:r>
              <a:rPr lang="en-US" dirty="0"/>
              <a:t>Souza RJ, </a:t>
            </a:r>
            <a:r>
              <a:rPr lang="en-US" dirty="0" err="1"/>
              <a:t>Mente</a:t>
            </a:r>
            <a:r>
              <a:rPr lang="en-US" dirty="0"/>
              <a:t> A, </a:t>
            </a:r>
            <a:r>
              <a:rPr lang="en-US" dirty="0" err="1"/>
              <a:t>Maroleanu</a:t>
            </a:r>
            <a:r>
              <a:rPr lang="en-US" dirty="0"/>
              <a:t> A, </a:t>
            </a:r>
            <a:r>
              <a:rPr lang="en-US" dirty="0" err="1"/>
              <a:t>Cozma</a:t>
            </a:r>
            <a:r>
              <a:rPr lang="en-US" dirty="0"/>
              <a:t> AI, Ha V, </a:t>
            </a:r>
            <a:r>
              <a:rPr lang="en-US" dirty="0" err="1"/>
              <a:t>Kishibe</a:t>
            </a:r>
            <a:r>
              <a:rPr lang="en-US" dirty="0"/>
              <a:t> T, </a:t>
            </a:r>
            <a:r>
              <a:rPr lang="en-US" dirty="0" err="1"/>
              <a:t>Uleryk</a:t>
            </a:r>
            <a:r>
              <a:rPr lang="en-US" dirty="0"/>
              <a:t> E, </a:t>
            </a:r>
            <a:r>
              <a:rPr lang="en-US" dirty="0" err="1"/>
              <a:t>Budylowski</a:t>
            </a:r>
            <a:r>
              <a:rPr lang="en-US" dirty="0"/>
              <a:t> P, </a:t>
            </a:r>
            <a:r>
              <a:rPr lang="en-US" dirty="0" err="1"/>
              <a:t>Schünemann</a:t>
            </a:r>
            <a:r>
              <a:rPr lang="en-US" dirty="0"/>
              <a:t> H, </a:t>
            </a:r>
            <a:r>
              <a:rPr lang="en-US" dirty="0" err="1"/>
              <a:t>Beyene</a:t>
            </a:r>
            <a:r>
              <a:rPr lang="en-US" dirty="0"/>
              <a:t> J, et al. Intake of saturated and trans unsaturated fatty acids and risk of all cause mortality, cardiovascular disease, and type 2 diabetes: systematic review and meta-analysis of observational studies. BMJ 2015; 351:h3978. </a:t>
            </a:r>
          </a:p>
          <a:p>
            <a:endParaRPr lang="en-US" dirty="0"/>
          </a:p>
        </p:txBody>
      </p:sp>
    </p:spTree>
    <p:extLst>
      <p:ext uri="{BB962C8B-B14F-4D97-AF65-F5344CB8AC3E}">
        <p14:creationId xmlns:p14="http://schemas.microsoft.com/office/powerpoint/2010/main" val="102728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 fat consumption</a:t>
            </a:r>
          </a:p>
        </p:txBody>
      </p:sp>
      <p:pic>
        <p:nvPicPr>
          <p:cNvPr id="4" name="Picture 3"/>
          <p:cNvPicPr>
            <a:picLocks noChangeAspect="1"/>
          </p:cNvPicPr>
          <p:nvPr/>
        </p:nvPicPr>
        <p:blipFill>
          <a:blip r:embed="rId2"/>
          <a:stretch>
            <a:fillRect/>
          </a:stretch>
        </p:blipFill>
        <p:spPr>
          <a:xfrm>
            <a:off x="1238250" y="1463674"/>
            <a:ext cx="9033296" cy="5280025"/>
          </a:xfrm>
          <a:prstGeom prst="rect">
            <a:avLst/>
          </a:prstGeom>
        </p:spPr>
      </p:pic>
    </p:spTree>
    <p:extLst>
      <p:ext uri="{BB962C8B-B14F-4D97-AF65-F5344CB8AC3E}">
        <p14:creationId xmlns:p14="http://schemas.microsoft.com/office/powerpoint/2010/main" val="204672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sp>
        <p:nvSpPr>
          <p:cNvPr id="3" name="Content Placeholder 2"/>
          <p:cNvSpPr>
            <a:spLocks noGrp="1"/>
          </p:cNvSpPr>
          <p:nvPr>
            <p:ph idx="1"/>
          </p:nvPr>
        </p:nvSpPr>
        <p:spPr/>
        <p:txBody>
          <a:bodyPr/>
          <a:lstStyle/>
          <a:p>
            <a:pPr marL="0" indent="0">
              <a:buNone/>
            </a:pPr>
            <a:r>
              <a:rPr lang="en-US" dirty="0"/>
              <a:t>For polyunsaturated fatty acids how far along the chain are subsequent double bonds relative to the bond </a:t>
            </a:r>
            <a:r>
              <a:rPr lang="en-US" dirty="0" err="1"/>
              <a:t>preceeding</a:t>
            </a:r>
            <a:r>
              <a:rPr lang="en-US" dirty="0"/>
              <a:t> it</a:t>
            </a:r>
          </a:p>
          <a:p>
            <a:pPr marL="514350" indent="-514350">
              <a:buFont typeface="+mj-lt"/>
              <a:buAutoNum type="alphaUcPeriod"/>
            </a:pPr>
            <a:r>
              <a:rPr lang="en-US" dirty="0"/>
              <a:t>Double bonds are generally adjacent</a:t>
            </a:r>
          </a:p>
          <a:p>
            <a:pPr marL="514350" indent="-514350">
              <a:buFont typeface="+mj-lt"/>
              <a:buAutoNum type="alphaUcPeriod"/>
            </a:pPr>
            <a:r>
              <a:rPr lang="en-US" dirty="0"/>
              <a:t>Double bonds are generally two carbons farther along</a:t>
            </a:r>
          </a:p>
          <a:p>
            <a:pPr marL="514350" indent="-514350">
              <a:buFont typeface="+mj-lt"/>
              <a:buAutoNum type="alphaUcPeriod"/>
            </a:pPr>
            <a:r>
              <a:rPr lang="en-US" dirty="0"/>
              <a:t>Double bonds are generally three carbons farther along</a:t>
            </a:r>
          </a:p>
          <a:p>
            <a:pPr marL="514350" indent="-514350">
              <a:buFont typeface="+mj-lt"/>
              <a:buAutoNum type="alphaUcPeriod"/>
            </a:pPr>
            <a:r>
              <a:rPr lang="en-US" dirty="0"/>
              <a:t>Double bonds are generally four carbons farther along</a:t>
            </a:r>
          </a:p>
        </p:txBody>
      </p:sp>
    </p:spTree>
    <p:extLst>
      <p:ext uri="{BB962C8B-B14F-4D97-AF65-F5344CB8AC3E}">
        <p14:creationId xmlns:p14="http://schemas.microsoft.com/office/powerpoint/2010/main" val="1100605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trans fats with palm oil</a:t>
            </a:r>
          </a:p>
        </p:txBody>
      </p:sp>
      <p:sp>
        <p:nvSpPr>
          <p:cNvPr id="3" name="Content Placeholder 2"/>
          <p:cNvSpPr>
            <a:spLocks noGrp="1"/>
          </p:cNvSpPr>
          <p:nvPr>
            <p:ph sz="half" idx="1"/>
          </p:nvPr>
        </p:nvSpPr>
        <p:spPr/>
        <p:txBody>
          <a:bodyPr>
            <a:normAutofit lnSpcReduction="10000"/>
          </a:bodyPr>
          <a:lstStyle/>
          <a:p>
            <a:r>
              <a:rPr lang="en-US" dirty="0"/>
              <a:t>Grows in tropics, solid at Room Temperature</a:t>
            </a:r>
          </a:p>
          <a:p>
            <a:pPr lvl="1"/>
            <a:r>
              <a:rPr lang="en-US" dirty="0"/>
              <a:t>44% Palmitate 16:0</a:t>
            </a:r>
          </a:p>
          <a:p>
            <a:pPr lvl="1"/>
            <a:r>
              <a:rPr lang="en-US" dirty="0"/>
              <a:t>38% </a:t>
            </a:r>
            <a:r>
              <a:rPr lang="en-US" dirty="0" err="1"/>
              <a:t>Oleate</a:t>
            </a:r>
            <a:r>
              <a:rPr lang="en-US" dirty="0"/>
              <a:t> 18:1</a:t>
            </a:r>
            <a:r>
              <a:rPr lang="en-US" dirty="0">
                <a:latin typeface="Symbol" charset="2"/>
                <a:ea typeface="Symbol" charset="2"/>
                <a:cs typeface="Symbol" charset="2"/>
              </a:rPr>
              <a:t>w</a:t>
            </a:r>
            <a:r>
              <a:rPr lang="en-US" dirty="0"/>
              <a:t>9</a:t>
            </a:r>
          </a:p>
          <a:p>
            <a:pPr lvl="1"/>
            <a:endParaRPr lang="en-US" dirty="0"/>
          </a:p>
          <a:p>
            <a:pPr marL="0" indent="0">
              <a:buNone/>
            </a:pPr>
            <a:r>
              <a:rPr lang="en-US" dirty="0"/>
              <a:t>Why is palm but not olive oil solid at room temperature?</a:t>
            </a:r>
          </a:p>
          <a:p>
            <a:pPr marL="914400" lvl="1" indent="-457200">
              <a:buFont typeface="+mj-lt"/>
              <a:buAutoNum type="alphaUcPeriod"/>
            </a:pPr>
            <a:r>
              <a:rPr lang="en-US" dirty="0"/>
              <a:t>More saturated fats </a:t>
            </a:r>
          </a:p>
          <a:p>
            <a:pPr marL="914400" lvl="1" indent="-457200">
              <a:buFont typeface="+mj-lt"/>
              <a:buAutoNum type="alphaUcPeriod"/>
            </a:pPr>
            <a:r>
              <a:rPr lang="en-US" dirty="0"/>
              <a:t>Less saturated fats</a:t>
            </a:r>
          </a:p>
          <a:p>
            <a:pPr marL="914400" lvl="1" indent="-457200">
              <a:buFont typeface="+mj-lt"/>
              <a:buAutoNum type="alphaUcPeriod"/>
            </a:pPr>
            <a:r>
              <a:rPr lang="en-US" dirty="0"/>
              <a:t>Longer chain length</a:t>
            </a:r>
          </a:p>
          <a:p>
            <a:pPr marL="914400" lvl="1" indent="-457200">
              <a:buFont typeface="+mj-lt"/>
              <a:buAutoNum type="alphaUcPeriod"/>
            </a:pPr>
            <a:r>
              <a:rPr lang="en-US" dirty="0"/>
              <a:t>Shorter chain length</a:t>
            </a:r>
          </a:p>
          <a:p>
            <a:pPr marL="914400" lvl="1" indent="-457200">
              <a:buFont typeface="+mj-lt"/>
              <a:buAutoNum type="alphaUcPeriod"/>
            </a:pPr>
            <a:endParaRPr lang="en-US" dirty="0"/>
          </a:p>
        </p:txBody>
      </p:sp>
      <p:sp>
        <p:nvSpPr>
          <p:cNvPr id="4" name="Content Placeholder 3"/>
          <p:cNvSpPr>
            <a:spLocks noGrp="1"/>
          </p:cNvSpPr>
          <p:nvPr>
            <p:ph sz="half" idx="2"/>
          </p:nvPr>
        </p:nvSpPr>
        <p:spPr/>
        <p:txBody>
          <a:bodyPr>
            <a:normAutofit lnSpcReduction="10000"/>
          </a:bodyPr>
          <a:lstStyle/>
          <a:p>
            <a:r>
              <a:rPr lang="en-US" dirty="0"/>
              <a:t>Compare with:</a:t>
            </a:r>
          </a:p>
          <a:p>
            <a:pPr lvl="1"/>
            <a:r>
              <a:rPr lang="en-US" dirty="0"/>
              <a:t>Butter</a:t>
            </a:r>
          </a:p>
          <a:p>
            <a:pPr lvl="2"/>
            <a:r>
              <a:rPr lang="en-US" dirty="0"/>
              <a:t>31% Palmitate 16:0</a:t>
            </a:r>
          </a:p>
          <a:p>
            <a:pPr lvl="2"/>
            <a:r>
              <a:rPr lang="en-US" dirty="0"/>
              <a:t>24% </a:t>
            </a:r>
            <a:r>
              <a:rPr lang="en-US" dirty="0" err="1"/>
              <a:t>Oleate</a:t>
            </a:r>
            <a:r>
              <a:rPr lang="en-US" dirty="0"/>
              <a:t> 18:1</a:t>
            </a:r>
            <a:r>
              <a:rPr lang="en-US" dirty="0">
                <a:latin typeface="Symbol" charset="2"/>
                <a:ea typeface="Symbol" charset="2"/>
                <a:cs typeface="Symbol" charset="2"/>
              </a:rPr>
              <a:t>w</a:t>
            </a:r>
            <a:r>
              <a:rPr lang="en-US" dirty="0"/>
              <a:t>9</a:t>
            </a:r>
          </a:p>
          <a:p>
            <a:pPr lvl="2"/>
            <a:r>
              <a:rPr lang="en-US" dirty="0"/>
              <a:t>12% </a:t>
            </a:r>
            <a:r>
              <a:rPr lang="en-US" dirty="0" err="1"/>
              <a:t>Myristate</a:t>
            </a:r>
            <a:r>
              <a:rPr lang="en-US" dirty="0"/>
              <a:t> 14:0</a:t>
            </a:r>
          </a:p>
          <a:p>
            <a:pPr lvl="2"/>
            <a:r>
              <a:rPr lang="en-US" dirty="0"/>
              <a:t>11% Stearate 18:0</a:t>
            </a:r>
          </a:p>
          <a:p>
            <a:pPr lvl="1"/>
            <a:r>
              <a:rPr lang="en-US" dirty="0"/>
              <a:t>Olive oil</a:t>
            </a:r>
          </a:p>
          <a:p>
            <a:pPr lvl="2"/>
            <a:r>
              <a:rPr lang="en-US" dirty="0"/>
              <a:t>71% </a:t>
            </a:r>
            <a:r>
              <a:rPr lang="en-US" dirty="0" err="1"/>
              <a:t>Oleate</a:t>
            </a:r>
            <a:r>
              <a:rPr lang="en-US" dirty="0"/>
              <a:t> 18:1</a:t>
            </a:r>
            <a:r>
              <a:rPr lang="en-US" dirty="0">
                <a:latin typeface="Symbol" charset="2"/>
                <a:ea typeface="Symbol" charset="2"/>
                <a:cs typeface="Symbol" charset="2"/>
              </a:rPr>
              <a:t>w</a:t>
            </a:r>
            <a:r>
              <a:rPr lang="en-US" dirty="0"/>
              <a:t>9</a:t>
            </a:r>
          </a:p>
          <a:p>
            <a:pPr lvl="2"/>
            <a:r>
              <a:rPr lang="en-US" dirty="0"/>
              <a:t>11% </a:t>
            </a:r>
            <a:r>
              <a:rPr lang="en-US" dirty="0" err="1"/>
              <a:t>Palmitoleate</a:t>
            </a:r>
            <a:r>
              <a:rPr lang="en-US" dirty="0"/>
              <a:t> 18:2</a:t>
            </a:r>
            <a:r>
              <a:rPr lang="en-US" dirty="0">
                <a:latin typeface="Symbol" charset="2"/>
                <a:ea typeface="Symbol" charset="2"/>
                <a:cs typeface="Symbol" charset="2"/>
              </a:rPr>
              <a:t>w</a:t>
            </a:r>
            <a:r>
              <a:rPr lang="en-US" dirty="0"/>
              <a:t>7</a:t>
            </a:r>
          </a:p>
          <a:p>
            <a:pPr lvl="2"/>
            <a:r>
              <a:rPr lang="en-US" dirty="0"/>
              <a:t>11% Palmitate 16:0</a:t>
            </a:r>
          </a:p>
        </p:txBody>
      </p:sp>
    </p:spTree>
    <p:extLst>
      <p:ext uri="{BB962C8B-B14F-4D97-AF65-F5344CB8AC3E}">
        <p14:creationId xmlns:p14="http://schemas.microsoft.com/office/powerpoint/2010/main" val="81304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linds(horizontal)">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471612"/>
            <a:ext cx="8662988" cy="6187849"/>
          </a:xfrm>
          <a:prstGeom prst="rect">
            <a:avLst/>
          </a:prstGeom>
        </p:spPr>
      </p:pic>
      <p:sp>
        <p:nvSpPr>
          <p:cNvPr id="6" name="Title 5"/>
          <p:cNvSpPr>
            <a:spLocks noGrp="1"/>
          </p:cNvSpPr>
          <p:nvPr>
            <p:ph type="title"/>
          </p:nvPr>
        </p:nvSpPr>
        <p:spPr/>
        <p:txBody>
          <a:bodyPr/>
          <a:lstStyle/>
          <a:p>
            <a:r>
              <a:rPr lang="en-US" dirty="0"/>
              <a:t>Fatty Acids in Some Common Fats</a:t>
            </a:r>
          </a:p>
        </p:txBody>
      </p:sp>
    </p:spTree>
    <p:extLst>
      <p:ext uri="{BB962C8B-B14F-4D97-AF65-F5344CB8AC3E}">
        <p14:creationId xmlns:p14="http://schemas.microsoft.com/office/powerpoint/2010/main" val="52702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and Oil Composition Assignment</a:t>
            </a:r>
          </a:p>
        </p:txBody>
      </p:sp>
      <p:sp>
        <p:nvSpPr>
          <p:cNvPr id="3" name="Content Placeholder 2"/>
          <p:cNvSpPr>
            <a:spLocks noGrp="1"/>
          </p:cNvSpPr>
          <p:nvPr>
            <p:ph idx="1"/>
          </p:nvPr>
        </p:nvSpPr>
        <p:spPr/>
        <p:txBody>
          <a:bodyPr>
            <a:normAutofit fontScale="92500" lnSpcReduction="20000"/>
          </a:bodyPr>
          <a:lstStyle/>
          <a:p>
            <a:r>
              <a:rPr lang="en-US" dirty="0"/>
              <a:t>Someone needs a laptop/tablet/iPhone</a:t>
            </a:r>
          </a:p>
          <a:p>
            <a:r>
              <a:rPr lang="en-US" dirty="0"/>
              <a:t>Go to </a:t>
            </a:r>
            <a:r>
              <a:rPr lang="en-US" dirty="0">
                <a:hlinkClick r:id="rId2"/>
              </a:rPr>
              <a:t>https://ndb.nal.usda.gov/ndb/search/list</a:t>
            </a:r>
            <a:endParaRPr lang="en-US" dirty="0"/>
          </a:p>
          <a:p>
            <a:r>
              <a:rPr lang="en-US" dirty="0"/>
              <a:t>Under </a:t>
            </a:r>
            <a:r>
              <a:rPr lang="en-US" b="1" dirty="0"/>
              <a:t>Select Source</a:t>
            </a:r>
            <a:r>
              <a:rPr lang="en-US" dirty="0"/>
              <a:t> select </a:t>
            </a:r>
            <a:r>
              <a:rPr lang="en-US" b="1" dirty="0"/>
              <a:t>Standard Reference</a:t>
            </a:r>
            <a:endParaRPr lang="en-US" dirty="0"/>
          </a:p>
          <a:p>
            <a:r>
              <a:rPr lang="en-US" dirty="0"/>
              <a:t>Type the oil you want to study</a:t>
            </a:r>
          </a:p>
          <a:p>
            <a:r>
              <a:rPr lang="en-US" dirty="0"/>
              <a:t>Click on </a:t>
            </a:r>
            <a:r>
              <a:rPr lang="en-US" b="1" dirty="0"/>
              <a:t>Full Report (All Nutrients) </a:t>
            </a:r>
          </a:p>
          <a:p>
            <a:r>
              <a:rPr lang="en-US" dirty="0"/>
              <a:t>Fill in the details on each lipid in </a:t>
            </a:r>
            <a:r>
              <a:rPr lang="en-US" dirty="0">
                <a:hlinkClick r:id="rId3"/>
              </a:rPr>
              <a:t>http://bit.ly/2mkxjlW</a:t>
            </a:r>
            <a:endParaRPr lang="en-US" dirty="0"/>
          </a:p>
          <a:p>
            <a:r>
              <a:rPr lang="en-US" dirty="0"/>
              <a:t>Are there high levels of any other micronutrients in this lipid?</a:t>
            </a:r>
          </a:p>
          <a:p>
            <a:r>
              <a:rPr lang="en-US" dirty="0"/>
              <a:t>Calculate % SFA, MUFA, PUFA, EFA for your lipid</a:t>
            </a:r>
          </a:p>
          <a:p>
            <a:r>
              <a:rPr lang="en-US" dirty="0"/>
              <a:t>Pick one fat (doesn't have to be yours) and submit a ~ 1 paragraph summary on the nature (solid/liquid) and ”quality” of the fat.  Submit through </a:t>
            </a:r>
            <a:r>
              <a:rPr lang="en-US" dirty="0" err="1"/>
              <a:t>GradeCraft</a:t>
            </a:r>
            <a:r>
              <a:rPr lang="en-US" dirty="0"/>
              <a:t> by </a:t>
            </a:r>
            <a:r>
              <a:rPr lang="en-US" b="1" dirty="0"/>
              <a:t>midnight Friday</a:t>
            </a:r>
          </a:p>
        </p:txBody>
      </p:sp>
    </p:spTree>
    <p:extLst>
      <p:ext uri="{BB962C8B-B14F-4D97-AF65-F5344CB8AC3E}">
        <p14:creationId xmlns:p14="http://schemas.microsoft.com/office/powerpoint/2010/main" val="214106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Desaturases and Double Bond Formation</a:t>
            </a:r>
          </a:p>
        </p:txBody>
      </p:sp>
      <p:pic>
        <p:nvPicPr>
          <p:cNvPr id="4" name="Picture 3"/>
          <p:cNvPicPr>
            <a:picLocks noChangeAspect="1"/>
          </p:cNvPicPr>
          <p:nvPr/>
        </p:nvPicPr>
        <p:blipFill>
          <a:blip r:embed="rId2"/>
          <a:stretch>
            <a:fillRect/>
          </a:stretch>
        </p:blipFill>
        <p:spPr>
          <a:xfrm>
            <a:off x="1483540" y="1262719"/>
            <a:ext cx="7774760" cy="5779920"/>
          </a:xfrm>
          <a:prstGeom prst="rect">
            <a:avLst/>
          </a:prstGeom>
        </p:spPr>
      </p:pic>
      <p:sp>
        <p:nvSpPr>
          <p:cNvPr id="5" name="TextBox 4"/>
          <p:cNvSpPr txBox="1"/>
          <p:nvPr/>
        </p:nvSpPr>
        <p:spPr>
          <a:xfrm>
            <a:off x="5759209" y="2497015"/>
            <a:ext cx="673582" cy="369332"/>
          </a:xfrm>
          <a:prstGeom prst="rect">
            <a:avLst/>
          </a:prstGeom>
          <a:noFill/>
        </p:spPr>
        <p:txBody>
          <a:bodyPr wrap="none" rtlCol="0">
            <a:spAutoFit/>
          </a:bodyPr>
          <a:lstStyle/>
          <a:p>
            <a:r>
              <a:rPr lang="en-US"/>
              <a:t>SCD1</a:t>
            </a:r>
          </a:p>
        </p:txBody>
      </p:sp>
      <p:sp>
        <p:nvSpPr>
          <p:cNvPr id="7" name="Rectangle 6"/>
          <p:cNvSpPr/>
          <p:nvPr/>
        </p:nvSpPr>
        <p:spPr>
          <a:xfrm>
            <a:off x="1274885" y="3815862"/>
            <a:ext cx="8212015" cy="28838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NOT IN HUMANS</a:t>
            </a:r>
          </a:p>
        </p:txBody>
      </p:sp>
    </p:spTree>
    <p:extLst>
      <p:ext uri="{BB962C8B-B14F-4D97-AF65-F5344CB8AC3E}">
        <p14:creationId xmlns:p14="http://schemas.microsoft.com/office/powerpoint/2010/main" val="10502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Studies on “Vitamin F”</a:t>
            </a:r>
          </a:p>
        </p:txBody>
      </p:sp>
      <p:pic>
        <p:nvPicPr>
          <p:cNvPr id="4" name="Picture 3"/>
          <p:cNvPicPr>
            <a:picLocks noChangeAspect="1"/>
          </p:cNvPicPr>
          <p:nvPr/>
        </p:nvPicPr>
        <p:blipFill>
          <a:blip r:embed="rId2"/>
          <a:stretch>
            <a:fillRect/>
          </a:stretch>
        </p:blipFill>
        <p:spPr>
          <a:xfrm>
            <a:off x="1687635" y="1547466"/>
            <a:ext cx="7658588" cy="4158742"/>
          </a:xfrm>
          <a:prstGeom prst="rect">
            <a:avLst/>
          </a:prstGeom>
        </p:spPr>
      </p:pic>
      <p:sp>
        <p:nvSpPr>
          <p:cNvPr id="5" name="TextBox 4"/>
          <p:cNvSpPr txBox="1"/>
          <p:nvPr/>
        </p:nvSpPr>
        <p:spPr>
          <a:xfrm>
            <a:off x="2086463" y="5706208"/>
            <a:ext cx="6860931" cy="646331"/>
          </a:xfrm>
          <a:prstGeom prst="rect">
            <a:avLst/>
          </a:prstGeom>
          <a:noFill/>
        </p:spPr>
        <p:txBody>
          <a:bodyPr wrap="square" rtlCol="0">
            <a:spAutoFit/>
          </a:bodyPr>
          <a:lstStyle/>
          <a:p>
            <a:r>
              <a:rPr lang="en-US"/>
              <a:t>Burr </a:t>
            </a:r>
            <a:r>
              <a:rPr lang="en-US" dirty="0"/>
              <a:t>M, Miller S. Fatty Acids in Nutrition. J </a:t>
            </a:r>
            <a:r>
              <a:rPr lang="en-US" dirty="0" err="1"/>
              <a:t>Biol</a:t>
            </a:r>
            <a:r>
              <a:rPr lang="en-US" dirty="0"/>
              <a:t> </a:t>
            </a:r>
            <a:r>
              <a:rPr lang="en-US" dirty="0" err="1"/>
              <a:t>Chem</a:t>
            </a:r>
            <a:r>
              <a:rPr lang="en-US" dirty="0"/>
              <a:t> 1932; 97:1–9. </a:t>
            </a:r>
          </a:p>
          <a:p>
            <a:endParaRPr lang="en-US" dirty="0"/>
          </a:p>
        </p:txBody>
      </p:sp>
    </p:spTree>
    <p:extLst>
      <p:ext uri="{BB962C8B-B14F-4D97-AF65-F5344CB8AC3E}">
        <p14:creationId xmlns:p14="http://schemas.microsoft.com/office/powerpoint/2010/main" val="211281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BFB0CF-E1F3-5D4A-AD58-C06D39A16958}"/>
              </a:ext>
            </a:extLst>
          </p:cNvPr>
          <p:cNvPicPr>
            <a:picLocks noChangeAspect="1"/>
          </p:cNvPicPr>
          <p:nvPr/>
        </p:nvPicPr>
        <p:blipFill>
          <a:blip r:embed="rId2"/>
          <a:stretch>
            <a:fillRect/>
          </a:stretch>
        </p:blipFill>
        <p:spPr>
          <a:xfrm>
            <a:off x="4406900" y="381000"/>
            <a:ext cx="3378200" cy="6096000"/>
          </a:xfrm>
          <a:prstGeom prst="rect">
            <a:avLst/>
          </a:prstGeom>
        </p:spPr>
      </p:pic>
    </p:spTree>
    <p:extLst>
      <p:ext uri="{BB962C8B-B14F-4D97-AF65-F5344CB8AC3E}">
        <p14:creationId xmlns:p14="http://schemas.microsoft.com/office/powerpoint/2010/main" val="173484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5505-1DD4-094C-8E26-304F3EE4B5D7}"/>
              </a:ext>
            </a:extLst>
          </p:cNvPr>
          <p:cNvSpPr>
            <a:spLocks noGrp="1"/>
          </p:cNvSpPr>
          <p:nvPr>
            <p:ph type="ctrTitle"/>
          </p:nvPr>
        </p:nvSpPr>
        <p:spPr/>
        <p:txBody>
          <a:bodyPr/>
          <a:lstStyle/>
          <a:p>
            <a:r>
              <a:rPr lang="en-US" dirty="0"/>
              <a:t>Fish Oil Supplementation</a:t>
            </a:r>
          </a:p>
        </p:txBody>
      </p:sp>
      <p:sp>
        <p:nvSpPr>
          <p:cNvPr id="3" name="Subtitle 2">
            <a:extLst>
              <a:ext uri="{FF2B5EF4-FFF2-40B4-BE49-F238E27FC236}">
                <a16:creationId xmlns:a16="http://schemas.microsoft.com/office/drawing/2014/main" id="{D81D1321-3A54-8645-A7DD-CD2C0B8CCD37}"/>
              </a:ext>
            </a:extLst>
          </p:cNvPr>
          <p:cNvSpPr>
            <a:spLocks noGrp="1"/>
          </p:cNvSpPr>
          <p:nvPr>
            <p:ph type="subTitle" idx="1"/>
          </p:nvPr>
        </p:nvSpPr>
        <p:spPr/>
        <p:txBody>
          <a:bodyPr/>
          <a:lstStyle/>
          <a:p>
            <a:r>
              <a:rPr lang="en-US" dirty="0"/>
              <a:t>Cleo Moursi</a:t>
            </a:r>
          </a:p>
        </p:txBody>
      </p:sp>
    </p:spTree>
    <p:extLst>
      <p:ext uri="{BB962C8B-B14F-4D97-AF65-F5344CB8AC3E}">
        <p14:creationId xmlns:p14="http://schemas.microsoft.com/office/powerpoint/2010/main" val="1059896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71A3-FAEE-2F49-9632-E3B25DDBD83F}"/>
              </a:ext>
            </a:extLst>
          </p:cNvPr>
          <p:cNvSpPr>
            <a:spLocks noGrp="1"/>
          </p:cNvSpPr>
          <p:nvPr>
            <p:ph type="title"/>
          </p:nvPr>
        </p:nvSpPr>
        <p:spPr>
          <a:xfrm>
            <a:off x="703731" y="174743"/>
            <a:ext cx="10515600" cy="1325563"/>
          </a:xfrm>
        </p:spPr>
        <p:txBody>
          <a:bodyPr/>
          <a:lstStyle/>
          <a:p>
            <a:r>
              <a:rPr lang="en-US" dirty="0"/>
              <a:t>What are Omega-3s?</a:t>
            </a:r>
          </a:p>
        </p:txBody>
      </p:sp>
      <p:pic>
        <p:nvPicPr>
          <p:cNvPr id="4" name="Content Placeholder 3">
            <a:extLst>
              <a:ext uri="{FF2B5EF4-FFF2-40B4-BE49-F238E27FC236}">
                <a16:creationId xmlns:a16="http://schemas.microsoft.com/office/drawing/2014/main" id="{7047C51D-B85E-8C42-847F-3D3D8A3C9093}"/>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032426" y="4283728"/>
            <a:ext cx="4832096" cy="1629419"/>
          </a:xfrm>
          <a:prstGeom prst="rect">
            <a:avLst/>
          </a:prstGeom>
        </p:spPr>
      </p:pic>
      <p:sp>
        <p:nvSpPr>
          <p:cNvPr id="14" name="Right Arrow 13">
            <a:extLst>
              <a:ext uri="{FF2B5EF4-FFF2-40B4-BE49-F238E27FC236}">
                <a16:creationId xmlns:a16="http://schemas.microsoft.com/office/drawing/2014/main" id="{3F91C116-4EF2-8146-9A4B-B507433C3C91}"/>
              </a:ext>
            </a:extLst>
          </p:cNvPr>
          <p:cNvSpPr/>
          <p:nvPr/>
        </p:nvSpPr>
        <p:spPr>
          <a:xfrm rot="10800000">
            <a:off x="9590311" y="4588326"/>
            <a:ext cx="402773" cy="21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a:extLst>
              <a:ext uri="{FF2B5EF4-FFF2-40B4-BE49-F238E27FC236}">
                <a16:creationId xmlns:a16="http://schemas.microsoft.com/office/drawing/2014/main" id="{13E2C76F-4E4E-9547-85CC-48BE7C096B36}"/>
              </a:ext>
            </a:extLst>
          </p:cNvPr>
          <p:cNvSpPr/>
          <p:nvPr/>
        </p:nvSpPr>
        <p:spPr>
          <a:xfrm rot="10800000">
            <a:off x="9590310" y="3458389"/>
            <a:ext cx="402775" cy="231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9CE96172-4C07-7F47-8397-0C6810E48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9374" y="1315173"/>
            <a:ext cx="8144314" cy="5509389"/>
          </a:xfrm>
          <a:prstGeom prst="rect">
            <a:avLst/>
          </a:prstGeom>
        </p:spPr>
      </p:pic>
      <p:sp>
        <p:nvSpPr>
          <p:cNvPr id="20" name="TextBox 19">
            <a:extLst>
              <a:ext uri="{FF2B5EF4-FFF2-40B4-BE49-F238E27FC236}">
                <a16:creationId xmlns:a16="http://schemas.microsoft.com/office/drawing/2014/main" id="{54074347-3335-0C44-B8FD-A359DE9ADB58}"/>
              </a:ext>
            </a:extLst>
          </p:cNvPr>
          <p:cNvSpPr txBox="1"/>
          <p:nvPr/>
        </p:nvSpPr>
        <p:spPr>
          <a:xfrm>
            <a:off x="7767664" y="6523749"/>
            <a:ext cx="45320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hlinkClick r:id="rId5"/>
              </a:rPr>
              <a:t>https://lpi.oregonstate.edu/mic/other-nutrients/essential-fatty-acids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69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14C6-AC48-D14F-8447-31D9BE34EA72}"/>
              </a:ext>
            </a:extLst>
          </p:cNvPr>
          <p:cNvSpPr>
            <a:spLocks noGrp="1"/>
          </p:cNvSpPr>
          <p:nvPr>
            <p:ph type="title"/>
          </p:nvPr>
        </p:nvSpPr>
        <p:spPr>
          <a:xfrm>
            <a:off x="804672" y="802955"/>
            <a:ext cx="4977976" cy="1454051"/>
          </a:xfrm>
        </p:spPr>
        <p:txBody>
          <a:bodyPr>
            <a:normAutofit/>
          </a:bodyPr>
          <a:lstStyle/>
          <a:p>
            <a:r>
              <a:rPr lang="en-US" dirty="0">
                <a:solidFill>
                  <a:srgbClr val="000000"/>
                </a:solidFill>
              </a:rPr>
              <a:t>Getting Omega-3s</a:t>
            </a:r>
          </a:p>
        </p:txBody>
      </p:sp>
      <p:sp>
        <p:nvSpPr>
          <p:cNvPr id="3" name="Content Placeholder 2">
            <a:extLst>
              <a:ext uri="{FF2B5EF4-FFF2-40B4-BE49-F238E27FC236}">
                <a16:creationId xmlns:a16="http://schemas.microsoft.com/office/drawing/2014/main" id="{BDF20C03-E3D2-C842-948A-A5B89AD790A3}"/>
              </a:ext>
            </a:extLst>
          </p:cNvPr>
          <p:cNvSpPr>
            <a:spLocks noGrp="1"/>
          </p:cNvSpPr>
          <p:nvPr>
            <p:ph idx="1"/>
          </p:nvPr>
        </p:nvSpPr>
        <p:spPr>
          <a:xfrm>
            <a:off x="805070" y="1529980"/>
            <a:ext cx="4977578" cy="3639289"/>
          </a:xfrm>
        </p:spPr>
        <p:txBody>
          <a:bodyPr anchor="ctr">
            <a:normAutofit/>
          </a:bodyPr>
          <a:lstStyle/>
          <a:p>
            <a:r>
              <a:rPr lang="en-US" sz="3200" dirty="0">
                <a:solidFill>
                  <a:srgbClr val="000000"/>
                </a:solidFill>
              </a:rPr>
              <a:t>Fish oil (EPA/DHA)</a:t>
            </a:r>
          </a:p>
          <a:p>
            <a:r>
              <a:rPr lang="en-US" sz="3200" dirty="0">
                <a:solidFill>
                  <a:srgbClr val="000000"/>
                </a:solidFill>
              </a:rPr>
              <a:t>ALA</a:t>
            </a:r>
          </a:p>
          <a:p>
            <a:r>
              <a:rPr lang="en-US" sz="3200" dirty="0">
                <a:solidFill>
                  <a:srgbClr val="000000"/>
                </a:solidFill>
              </a:rPr>
              <a:t>Whole fish</a:t>
            </a:r>
          </a:p>
          <a:p>
            <a:pPr marL="0" indent="0">
              <a:buNone/>
            </a:pPr>
            <a:endParaRPr lang="en-US" sz="2000" dirty="0">
              <a:solidFill>
                <a:srgbClr val="000000"/>
              </a:solidFill>
            </a:endParaRPr>
          </a:p>
        </p:txBody>
      </p:sp>
      <p:pic>
        <p:nvPicPr>
          <p:cNvPr id="19" name="Picture 18">
            <a:extLst>
              <a:ext uri="{FF2B5EF4-FFF2-40B4-BE49-F238E27FC236}">
                <a16:creationId xmlns:a16="http://schemas.microsoft.com/office/drawing/2014/main" id="{C20884DD-4F04-9440-B739-19017CA8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140" y="0"/>
            <a:ext cx="5812860" cy="6858000"/>
          </a:xfrm>
          <a:prstGeom prst="rect">
            <a:avLst/>
          </a:prstGeom>
        </p:spPr>
      </p:pic>
      <p:sp>
        <p:nvSpPr>
          <p:cNvPr id="20" name="TextBox 19">
            <a:extLst>
              <a:ext uri="{FF2B5EF4-FFF2-40B4-BE49-F238E27FC236}">
                <a16:creationId xmlns:a16="http://schemas.microsoft.com/office/drawing/2014/main" id="{A82754AB-AF44-AF4C-8E6D-B309264BE28E}"/>
              </a:ext>
            </a:extLst>
          </p:cNvPr>
          <p:cNvSpPr txBox="1"/>
          <p:nvPr/>
        </p:nvSpPr>
        <p:spPr>
          <a:xfrm>
            <a:off x="1" y="6400800"/>
            <a:ext cx="637914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https://ndb.nal.usda.gov/ndb/nutrients/report/nutrientsfrm?max=25&amp;offset=0&amp;totCount=0&amp;nutrient1=621&amp;nutrient2=629&amp;nutrient3=&amp;subset=0&amp;sort=c&amp;measureby=g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62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EE21-9F3E-3A4C-91A3-DF0E72E39BED}"/>
              </a:ext>
            </a:extLst>
          </p:cNvPr>
          <p:cNvSpPr>
            <a:spLocks noGrp="1"/>
          </p:cNvSpPr>
          <p:nvPr>
            <p:ph type="title"/>
          </p:nvPr>
        </p:nvSpPr>
        <p:spPr/>
        <p:txBody>
          <a:bodyPr/>
          <a:lstStyle/>
          <a:p>
            <a:r>
              <a:rPr lang="en-US" dirty="0"/>
              <a:t>Fish vs. Fish oil</a:t>
            </a:r>
          </a:p>
        </p:txBody>
      </p:sp>
      <p:pic>
        <p:nvPicPr>
          <p:cNvPr id="6" name="Content Placeholder 5">
            <a:extLst>
              <a:ext uri="{FF2B5EF4-FFF2-40B4-BE49-F238E27FC236}">
                <a16:creationId xmlns:a16="http://schemas.microsoft.com/office/drawing/2014/main" id="{2DEB00B6-42CB-3045-8D96-7CAA2E0E17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866" y="1550373"/>
            <a:ext cx="5185773" cy="4739822"/>
          </a:xfrm>
        </p:spPr>
      </p:pic>
      <p:sp>
        <p:nvSpPr>
          <p:cNvPr id="12" name="TextBox 11">
            <a:extLst>
              <a:ext uri="{FF2B5EF4-FFF2-40B4-BE49-F238E27FC236}">
                <a16:creationId xmlns:a16="http://schemas.microsoft.com/office/drawing/2014/main" id="{B1476E71-3D6D-7F4B-BDAB-3CBC63F6FB8F}"/>
              </a:ext>
            </a:extLst>
          </p:cNvPr>
          <p:cNvSpPr txBox="1"/>
          <p:nvPr/>
        </p:nvSpPr>
        <p:spPr>
          <a:xfrm>
            <a:off x="4676968" y="6457890"/>
            <a:ext cx="74784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Visioli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Risé</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P.,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Barassi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M. C., Marangoni,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F.,&amp;Galli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C. (2003). Dietary intake of fish vs. formulations leads to higher plasma concentrations of n− 3 fatty acids.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Lipids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38</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(4), 415-418.</a:t>
            </a:r>
          </a:p>
        </p:txBody>
      </p:sp>
      <p:sp>
        <p:nvSpPr>
          <p:cNvPr id="13" name="TextBox 12">
            <a:extLst>
              <a:ext uri="{FF2B5EF4-FFF2-40B4-BE49-F238E27FC236}">
                <a16:creationId xmlns:a16="http://schemas.microsoft.com/office/drawing/2014/main" id="{6F56E74A-5451-7A4E-A4CC-2D53271F1F35}"/>
              </a:ext>
            </a:extLst>
          </p:cNvPr>
          <p:cNvSpPr txBox="1"/>
          <p:nvPr/>
        </p:nvSpPr>
        <p:spPr>
          <a:xfrm>
            <a:off x="6906985" y="1690688"/>
            <a:ext cx="4980214"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100g salmon or 1-3 fish oil capsules, esterified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Fatty acids form fish are more incorporated into plasma lipids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Potentially because ingested with more overall fat</a:t>
            </a:r>
          </a:p>
        </p:txBody>
      </p:sp>
    </p:spTree>
    <p:extLst>
      <p:ext uri="{BB962C8B-B14F-4D97-AF65-F5344CB8AC3E}">
        <p14:creationId xmlns:p14="http://schemas.microsoft.com/office/powerpoint/2010/main" val="2859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sp>
        <p:nvSpPr>
          <p:cNvPr id="3" name="Content Placeholder 2"/>
          <p:cNvSpPr>
            <a:spLocks noGrp="1"/>
          </p:cNvSpPr>
          <p:nvPr>
            <p:ph idx="1"/>
          </p:nvPr>
        </p:nvSpPr>
        <p:spPr/>
        <p:txBody>
          <a:bodyPr/>
          <a:lstStyle/>
          <a:p>
            <a:pPr marL="0" indent="0">
              <a:buNone/>
            </a:pPr>
            <a:r>
              <a:rPr lang="en-US" dirty="0"/>
              <a:t>What does amphipathic mean?</a:t>
            </a:r>
          </a:p>
          <a:p>
            <a:pPr marL="514350" indent="-514350">
              <a:buFont typeface="+mj-lt"/>
              <a:buAutoNum type="alphaUcPeriod"/>
            </a:pPr>
            <a:r>
              <a:rPr lang="en-US" dirty="0"/>
              <a:t>A lipid has a hydrophilic and hydrophobic part</a:t>
            </a:r>
          </a:p>
          <a:p>
            <a:pPr marL="514350" indent="-514350">
              <a:buFont typeface="+mj-lt"/>
              <a:buAutoNum type="alphaUcPeriod"/>
            </a:pPr>
            <a:r>
              <a:rPr lang="en-US" dirty="0"/>
              <a:t>A fatty acid has multiple double bonds</a:t>
            </a:r>
          </a:p>
          <a:p>
            <a:pPr marL="514350" indent="-514350">
              <a:buFont typeface="+mj-lt"/>
              <a:buAutoNum type="alphaUcPeriod"/>
            </a:pPr>
            <a:r>
              <a:rPr lang="en-US" dirty="0"/>
              <a:t>Two different acyl chains are added to a glycerol head group</a:t>
            </a:r>
          </a:p>
          <a:p>
            <a:pPr marL="514350" indent="-514350">
              <a:buFont typeface="+mj-lt"/>
              <a:buAutoNum type="alphaUcPeriod"/>
            </a:pPr>
            <a:r>
              <a:rPr lang="en-US" dirty="0"/>
              <a:t>The lipid can sense what you are feeling right now</a:t>
            </a:r>
          </a:p>
        </p:txBody>
      </p:sp>
    </p:spTree>
    <p:extLst>
      <p:ext uri="{BB962C8B-B14F-4D97-AF65-F5344CB8AC3E}">
        <p14:creationId xmlns:p14="http://schemas.microsoft.com/office/powerpoint/2010/main" val="1167083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CCFA-8A57-5448-96CA-23FC3022D5DE}"/>
              </a:ext>
            </a:extLst>
          </p:cNvPr>
          <p:cNvSpPr>
            <a:spLocks noGrp="1"/>
          </p:cNvSpPr>
          <p:nvPr>
            <p:ph type="title"/>
          </p:nvPr>
        </p:nvSpPr>
        <p:spPr>
          <a:xfrm>
            <a:off x="648929" y="629266"/>
            <a:ext cx="5127031" cy="1676603"/>
          </a:xfrm>
        </p:spPr>
        <p:txBody>
          <a:bodyPr>
            <a:normAutofit/>
          </a:bodyPr>
          <a:lstStyle/>
          <a:p>
            <a:r>
              <a:rPr lang="en-US" dirty="0"/>
              <a:t>Impact</a:t>
            </a:r>
          </a:p>
        </p:txBody>
      </p:sp>
      <p:sp>
        <p:nvSpPr>
          <p:cNvPr id="3" name="Content Placeholder 2">
            <a:extLst>
              <a:ext uri="{FF2B5EF4-FFF2-40B4-BE49-F238E27FC236}">
                <a16:creationId xmlns:a16="http://schemas.microsoft.com/office/drawing/2014/main" id="{199C5727-54F4-164F-9536-7C2CEA0877E6}"/>
              </a:ext>
            </a:extLst>
          </p:cNvPr>
          <p:cNvSpPr>
            <a:spLocks noGrp="1"/>
          </p:cNvSpPr>
          <p:nvPr>
            <p:ph idx="1"/>
          </p:nvPr>
        </p:nvSpPr>
        <p:spPr>
          <a:xfrm>
            <a:off x="648930" y="2438400"/>
            <a:ext cx="5127029" cy="3785419"/>
          </a:xfrm>
        </p:spPr>
        <p:txBody>
          <a:bodyPr>
            <a:normAutofit/>
          </a:bodyPr>
          <a:lstStyle/>
          <a:p>
            <a:pPr>
              <a:spcAft>
                <a:spcPts val="600"/>
              </a:spcAft>
            </a:pPr>
            <a:r>
              <a:rPr lang="en-US" dirty="0"/>
              <a:t>Little to no correlation between Omega-3 supplementation and decreased risk of heart disease</a:t>
            </a:r>
          </a:p>
          <a:p>
            <a:pPr>
              <a:spcAft>
                <a:spcPts val="600"/>
              </a:spcAft>
            </a:pPr>
            <a:r>
              <a:rPr lang="en-US" dirty="0"/>
              <a:t>Fish eaters are less likely to experience heart attacks or angina than non-fish eaters</a:t>
            </a:r>
          </a:p>
          <a:p>
            <a:r>
              <a:rPr lang="en-US" dirty="0"/>
              <a:t>Potential role in treating depression</a:t>
            </a:r>
          </a:p>
        </p:txBody>
      </p:sp>
      <p:pic>
        <p:nvPicPr>
          <p:cNvPr id="5" name="Picture 4">
            <a:extLst>
              <a:ext uri="{FF2B5EF4-FFF2-40B4-BE49-F238E27FC236}">
                <a16:creationId xmlns:a16="http://schemas.microsoft.com/office/drawing/2014/main" id="{C0F91ED4-9DAF-8243-9246-8771CD48E1CE}"/>
              </a:ext>
            </a:extLst>
          </p:cNvPr>
          <p:cNvPicPr>
            <a:picLocks noChangeAspect="1"/>
          </p:cNvPicPr>
          <p:nvPr/>
        </p:nvPicPr>
        <p:blipFill rotWithShape="1">
          <a:blip r:embed="rId3">
            <a:extLst>
              <a:ext uri="{28A0092B-C50C-407E-A947-70E740481C1C}">
                <a14:useLocalDpi xmlns:a14="http://schemas.microsoft.com/office/drawing/2010/main" val="0"/>
              </a:ext>
            </a:extLst>
          </a:blip>
          <a:srcRect r="-1" b="11916"/>
          <a:stretch/>
        </p:blipFill>
        <p:spPr>
          <a:xfrm>
            <a:off x="6090613" y="640082"/>
            <a:ext cx="5461724" cy="5577837"/>
          </a:xfrm>
          <a:prstGeom prst="rect">
            <a:avLst/>
          </a:prstGeom>
          <a:effectLst/>
        </p:spPr>
      </p:pic>
      <p:sp>
        <p:nvSpPr>
          <p:cNvPr id="6" name="Rounded Rectangle 5">
            <a:extLst>
              <a:ext uri="{FF2B5EF4-FFF2-40B4-BE49-F238E27FC236}">
                <a16:creationId xmlns:a16="http://schemas.microsoft.com/office/drawing/2014/main" id="{AECF9D21-1452-F845-AF24-4F3FD13719C4}"/>
              </a:ext>
            </a:extLst>
          </p:cNvPr>
          <p:cNvSpPr/>
          <p:nvPr/>
        </p:nvSpPr>
        <p:spPr>
          <a:xfrm>
            <a:off x="10457793" y="5980386"/>
            <a:ext cx="262759" cy="2375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7E13D0C-7969-C74E-ABB5-67A861D78EEE}"/>
              </a:ext>
            </a:extLst>
          </p:cNvPr>
          <p:cNvSpPr txBox="1"/>
          <p:nvPr/>
        </p:nvSpPr>
        <p:spPr>
          <a:xfrm>
            <a:off x="8245929" y="6502846"/>
            <a:ext cx="578031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www.hivehealthmedia.com</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/two-foods-to-save-your-heart/</a:t>
            </a:r>
          </a:p>
        </p:txBody>
      </p:sp>
    </p:spTree>
    <p:extLst>
      <p:ext uri="{BB962C8B-B14F-4D97-AF65-F5344CB8AC3E}">
        <p14:creationId xmlns:p14="http://schemas.microsoft.com/office/powerpoint/2010/main" val="3263134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FAA-E0BC-1945-AF3B-4466DA343B3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D2E6728-3556-EE42-850F-F5431864CDC6}"/>
              </a:ext>
            </a:extLst>
          </p:cNvPr>
          <p:cNvSpPr>
            <a:spLocks noGrp="1"/>
          </p:cNvSpPr>
          <p:nvPr>
            <p:ph idx="1"/>
          </p:nvPr>
        </p:nvSpPr>
        <p:spPr/>
        <p:txBody>
          <a:bodyPr>
            <a:noAutofit/>
          </a:bodyPr>
          <a:lstStyle/>
          <a:p>
            <a:pPr marL="0" indent="0">
              <a:buNone/>
            </a:pPr>
            <a:r>
              <a:rPr lang="en-US" sz="1100" b="1" dirty="0"/>
              <a:t>Slide 2</a:t>
            </a:r>
            <a:r>
              <a:rPr lang="en-US" sz="1100" dirty="0"/>
              <a:t>. </a:t>
            </a:r>
            <a:r>
              <a:rPr lang="en-US" sz="1100" dirty="0" err="1"/>
              <a:t>Doughman</a:t>
            </a:r>
            <a:r>
              <a:rPr lang="en-US" sz="1100" dirty="0"/>
              <a:t>, S. D., </a:t>
            </a:r>
            <a:r>
              <a:rPr lang="en-US" sz="1100" dirty="0" err="1"/>
              <a:t>Krupanidhi</a:t>
            </a:r>
            <a:r>
              <a:rPr lang="en-US" sz="1100" dirty="0"/>
              <a:t>, S.,&amp;</a:t>
            </a:r>
            <a:r>
              <a:rPr lang="en-US" sz="1100" dirty="0" err="1"/>
              <a:t>Sanjeevi</a:t>
            </a:r>
            <a:r>
              <a:rPr lang="en-US" sz="1100" dirty="0"/>
              <a:t>, C. B. (2007). Omega-3 fatty acids for nutrition and medicine: considering microalgae oil as a vegetarian source of EPA and DHA. </a:t>
            </a:r>
            <a:r>
              <a:rPr lang="en-US" sz="1100" i="1" dirty="0"/>
              <a:t>Current diabetes reviews</a:t>
            </a:r>
            <a:r>
              <a:rPr lang="en-US" sz="1100" dirty="0"/>
              <a:t>, </a:t>
            </a:r>
            <a:r>
              <a:rPr lang="en-US" sz="1100" i="1" dirty="0"/>
              <a:t>3</a:t>
            </a:r>
            <a:r>
              <a:rPr lang="en-US" sz="1100" dirty="0"/>
              <a:t>(3), 198-203.</a:t>
            </a:r>
          </a:p>
          <a:p>
            <a:pPr marL="0" indent="0">
              <a:buNone/>
            </a:pPr>
            <a:r>
              <a:rPr lang="en-US" sz="1100" dirty="0"/>
              <a:t>Ander, B. P., </a:t>
            </a:r>
            <a:r>
              <a:rPr lang="en-US" sz="1100" dirty="0" err="1"/>
              <a:t>Dupasquier</a:t>
            </a:r>
            <a:r>
              <a:rPr lang="en-US" sz="1100" dirty="0"/>
              <a:t>, C. M., </a:t>
            </a:r>
            <a:r>
              <a:rPr lang="en-US" sz="1100" dirty="0" err="1"/>
              <a:t>Prociuk</a:t>
            </a:r>
            <a:r>
              <a:rPr lang="en-US" sz="1100" dirty="0"/>
              <a:t>, M. </a:t>
            </a:r>
            <a:r>
              <a:rPr lang="en-US" sz="1100" dirty="0" err="1"/>
              <a:t>A.,&amp;Pierce</a:t>
            </a:r>
            <a:r>
              <a:rPr lang="en-US" sz="1100" dirty="0"/>
              <a:t>, G. N. (2003). Polyunsaturated fatty acids and their effects on cardiovascular disease. </a:t>
            </a:r>
            <a:r>
              <a:rPr lang="en-US" sz="1100" i="1" dirty="0" err="1"/>
              <a:t>Experimental&amp;Clinical</a:t>
            </a:r>
            <a:r>
              <a:rPr lang="en-US" sz="1100" i="1" dirty="0"/>
              <a:t> Cardiology</a:t>
            </a:r>
            <a:r>
              <a:rPr lang="en-US" sz="1100" dirty="0"/>
              <a:t>, </a:t>
            </a:r>
            <a:r>
              <a:rPr lang="en-US" sz="1100" i="1" dirty="0"/>
              <a:t>8</a:t>
            </a:r>
            <a:r>
              <a:rPr lang="en-US" sz="1100" dirty="0"/>
              <a:t>(4), 164.</a:t>
            </a:r>
          </a:p>
          <a:p>
            <a:pPr marL="0" indent="0">
              <a:buNone/>
            </a:pPr>
            <a:r>
              <a:rPr lang="en-US" sz="1100" b="1" dirty="0"/>
              <a:t>Slide 3. </a:t>
            </a:r>
            <a:r>
              <a:rPr lang="en-US" sz="1100" dirty="0">
                <a:hlinkClick r:id="rId3"/>
              </a:rPr>
              <a:t>https://ndb.nal.usda.gov/ndb/nutrients/report/nutrientsfrm?max=25&amp;offset=0&amp;totCount=0&amp;nutrient1=621&amp;nutrient2=629&amp;nutrient3=&amp;subset=0&amp;sort=c&amp;measureby=g</a:t>
            </a:r>
            <a:endParaRPr lang="en-US" sz="1100" dirty="0"/>
          </a:p>
          <a:p>
            <a:pPr marL="0" indent="0">
              <a:buNone/>
            </a:pPr>
            <a:r>
              <a:rPr lang="en-US" sz="1100" dirty="0"/>
              <a:t>Food Labeling: Nutrient Content Claims; Alpha-Linolenic Acid, </a:t>
            </a:r>
            <a:r>
              <a:rPr lang="en-US" sz="1100" dirty="0" err="1"/>
              <a:t>Eicosapentaenoic</a:t>
            </a:r>
            <a:r>
              <a:rPr lang="en-US" sz="1100" dirty="0"/>
              <a:t> Acid, and Docosahexaenoic Acid Omega-3 Fatty Acids; Guidance for Industry Small Entity Compliance Guide(pp. 3-8, Rep.). (2016). College Park, MD: Center for Food Safety and Applied Nutrition.</a:t>
            </a:r>
          </a:p>
          <a:p>
            <a:pPr marL="0" indent="0">
              <a:buNone/>
            </a:pPr>
            <a:r>
              <a:rPr lang="en-US" sz="1100" b="1" dirty="0"/>
              <a:t>Slide 4</a:t>
            </a:r>
            <a:r>
              <a:rPr lang="en-US" sz="1100" dirty="0"/>
              <a:t>. </a:t>
            </a:r>
            <a:r>
              <a:rPr lang="en-US" sz="1100" dirty="0" err="1"/>
              <a:t>Visioli</a:t>
            </a:r>
            <a:r>
              <a:rPr lang="en-US" sz="1100" dirty="0"/>
              <a:t>, F., </a:t>
            </a:r>
            <a:r>
              <a:rPr lang="en-US" sz="1100" dirty="0" err="1"/>
              <a:t>Risé</a:t>
            </a:r>
            <a:r>
              <a:rPr lang="en-US" sz="1100" dirty="0"/>
              <a:t>, P., </a:t>
            </a:r>
            <a:r>
              <a:rPr lang="en-US" sz="1100" dirty="0" err="1"/>
              <a:t>Barassi</a:t>
            </a:r>
            <a:r>
              <a:rPr lang="en-US" sz="1100" dirty="0"/>
              <a:t>, M. C., Marangoni, </a:t>
            </a:r>
            <a:r>
              <a:rPr lang="en-US" sz="1100" dirty="0" err="1"/>
              <a:t>F.,&amp;Galli</a:t>
            </a:r>
            <a:r>
              <a:rPr lang="en-US" sz="1100" dirty="0"/>
              <a:t>, C. (2003). Dietary intake of fish vs. formulations leads to higher plasma concentrations of n− 3 fatty acids. </a:t>
            </a:r>
            <a:r>
              <a:rPr lang="en-US" sz="1100" i="1" dirty="0"/>
              <a:t>Lipids</a:t>
            </a:r>
            <a:r>
              <a:rPr lang="en-US" sz="1100" dirty="0"/>
              <a:t>, </a:t>
            </a:r>
            <a:r>
              <a:rPr lang="en-US" sz="1100" i="1" dirty="0"/>
              <a:t>38</a:t>
            </a:r>
            <a:r>
              <a:rPr lang="en-US" sz="1100" dirty="0"/>
              <a:t>(4), 415-418.</a:t>
            </a:r>
          </a:p>
          <a:p>
            <a:pPr marL="0" indent="0">
              <a:buNone/>
            </a:pPr>
            <a:r>
              <a:rPr lang="en-US" sz="1100" b="1" dirty="0"/>
              <a:t>Slide 5</a:t>
            </a:r>
            <a:r>
              <a:rPr lang="en-US" sz="1100" dirty="0"/>
              <a:t>. </a:t>
            </a:r>
            <a:r>
              <a:rPr lang="en-US" sz="1100" dirty="0" err="1"/>
              <a:t>Abdelhamid</a:t>
            </a:r>
            <a:r>
              <a:rPr lang="en-US" sz="1100" dirty="0"/>
              <a:t>, A. S., Brown, T. J., </a:t>
            </a:r>
            <a:r>
              <a:rPr lang="en-US" sz="1100" dirty="0" err="1"/>
              <a:t>Brainard</a:t>
            </a:r>
            <a:r>
              <a:rPr lang="en-US" sz="1100" dirty="0"/>
              <a:t>, J. S., Biswas, P., Thorpe, G. C., Moore, H. J., ...&amp;Song, F. (2018). Omega‐3 fatty acids for the primary and secondary prevention of cardiovascular disease. </a:t>
            </a:r>
            <a:r>
              <a:rPr lang="en-US" sz="1100" i="1" dirty="0"/>
              <a:t>Cochrane Database of Systematic Reviews</a:t>
            </a:r>
            <a:r>
              <a:rPr lang="en-US" sz="1100" dirty="0"/>
              <a:t>, (7).</a:t>
            </a:r>
          </a:p>
          <a:p>
            <a:pPr marL="0" indent="0">
              <a:buNone/>
            </a:pPr>
            <a:r>
              <a:rPr lang="en-US" sz="1100" dirty="0" err="1"/>
              <a:t>Okereke</a:t>
            </a:r>
            <a:r>
              <a:rPr lang="en-US" sz="1100" dirty="0"/>
              <a:t>, O. I., Reynolds III, C. F., </a:t>
            </a:r>
            <a:r>
              <a:rPr lang="en-US" sz="1100" dirty="0" err="1"/>
              <a:t>Mischoulon</a:t>
            </a:r>
            <a:r>
              <a:rPr lang="en-US" sz="1100" dirty="0"/>
              <a:t>, D., Chang, G., Cook, N. R., Copeland, T., ...&amp;Manson, J. E. (2018). The </a:t>
            </a:r>
            <a:r>
              <a:rPr lang="en-US" sz="1100" dirty="0" err="1"/>
              <a:t>VITamin</a:t>
            </a:r>
            <a:r>
              <a:rPr lang="en-US" sz="1100" dirty="0"/>
              <a:t> D and OmegA-3 </a:t>
            </a:r>
            <a:r>
              <a:rPr lang="en-US" sz="1100" dirty="0" err="1"/>
              <a:t>TriaL</a:t>
            </a:r>
            <a:r>
              <a:rPr lang="en-US" sz="1100" dirty="0"/>
              <a:t>-Depression Endpoint Prevention (VITAL-DEP): Rationale and design of a large-scale ancillary study evaluating vitamin D and marine omega-3 fatty acid supplements for prevention of late-life depression. </a:t>
            </a:r>
            <a:r>
              <a:rPr lang="en-US" sz="1100" i="1" dirty="0"/>
              <a:t>Contemporary clinical trials</a:t>
            </a:r>
            <a:r>
              <a:rPr lang="en-US" sz="1100" dirty="0"/>
              <a:t>, </a:t>
            </a:r>
            <a:r>
              <a:rPr lang="en-US" sz="1100" i="1" dirty="0"/>
              <a:t>68</a:t>
            </a:r>
            <a:r>
              <a:rPr lang="en-US" sz="1100" dirty="0"/>
              <a:t>, 133-145.</a:t>
            </a:r>
          </a:p>
          <a:p>
            <a:pPr marL="0" indent="0">
              <a:buNone/>
            </a:pPr>
            <a:r>
              <a:rPr lang="en-US" sz="1100" dirty="0" err="1"/>
              <a:t>Oken</a:t>
            </a:r>
            <a:r>
              <a:rPr lang="en-US" sz="1100" dirty="0"/>
              <a:t>, E., Guthrie, L. B., Bloomingdale, A., </a:t>
            </a:r>
            <a:r>
              <a:rPr lang="en-US" sz="1100" dirty="0" err="1"/>
              <a:t>Platek</a:t>
            </a:r>
            <a:r>
              <a:rPr lang="en-US" sz="1100" dirty="0"/>
              <a:t>, D. N., Price, S., Haines, J., ...&amp;Wright, R. O. (2013). A pilot randomized controlled trial to promote healthful fish consumption during pregnancy: the Food for Thought Study. </a:t>
            </a:r>
            <a:r>
              <a:rPr lang="en-US" sz="1100" i="1" dirty="0"/>
              <a:t>Nutrition journal</a:t>
            </a:r>
            <a:r>
              <a:rPr lang="en-US" sz="1100" dirty="0"/>
              <a:t>, </a:t>
            </a:r>
            <a:r>
              <a:rPr lang="en-US" sz="1100" i="1" dirty="0"/>
              <a:t>12</a:t>
            </a:r>
            <a:r>
              <a:rPr lang="en-US" sz="1100" dirty="0"/>
              <a:t>(1), 33.</a:t>
            </a:r>
          </a:p>
          <a:p>
            <a:pPr marL="0" indent="0">
              <a:buNone/>
            </a:pPr>
            <a:r>
              <a:rPr lang="en-US" sz="1100" dirty="0" err="1"/>
              <a:t>Yinko</a:t>
            </a:r>
            <a:r>
              <a:rPr lang="en-US" sz="1100" dirty="0"/>
              <a:t>, S. S. L., Stark, K. D., </a:t>
            </a:r>
            <a:r>
              <a:rPr lang="en-US" sz="1100" dirty="0" err="1"/>
              <a:t>Thanassoulis</a:t>
            </a:r>
            <a:r>
              <a:rPr lang="en-US" sz="1100" dirty="0"/>
              <a:t>, G.,&amp;</a:t>
            </a:r>
            <a:r>
              <a:rPr lang="en-US" sz="1100" dirty="0" err="1"/>
              <a:t>Pilote</a:t>
            </a:r>
            <a:r>
              <a:rPr lang="en-US" sz="1100" dirty="0"/>
              <a:t>, L. (2014). Fish consumption and acute coronary syndrome: a meta-analysis. </a:t>
            </a:r>
            <a:r>
              <a:rPr lang="en-US" sz="1100" i="1" dirty="0"/>
              <a:t>The American journal of medicine</a:t>
            </a:r>
            <a:r>
              <a:rPr lang="en-US" sz="1100" dirty="0"/>
              <a:t>, </a:t>
            </a:r>
            <a:r>
              <a:rPr lang="en-US" sz="1100" i="1" dirty="0"/>
              <a:t>127</a:t>
            </a:r>
            <a:r>
              <a:rPr lang="en-US" sz="1100" dirty="0"/>
              <a:t>(9), 848-857.</a:t>
            </a:r>
          </a:p>
          <a:p>
            <a:pPr marL="0" indent="0">
              <a:buNone/>
            </a:pPr>
            <a:endParaRPr lang="en-US" sz="1100" u="sng" dirty="0"/>
          </a:p>
          <a:p>
            <a:pPr marL="0" indent="0">
              <a:buNone/>
            </a:pPr>
            <a:endParaRPr lang="en-US" sz="1100" dirty="0"/>
          </a:p>
          <a:p>
            <a:pPr marL="0" indent="0">
              <a:buNone/>
            </a:pPr>
            <a:endParaRPr lang="en-US" sz="1100" dirty="0"/>
          </a:p>
          <a:p>
            <a:pPr marL="0" indent="0">
              <a:buNone/>
            </a:pPr>
            <a:endParaRPr lang="en-US" sz="1100" dirty="0"/>
          </a:p>
          <a:p>
            <a:pPr marL="0" indent="0">
              <a:buNone/>
            </a:pPr>
            <a:endParaRPr lang="en-US" sz="1100" dirty="0"/>
          </a:p>
        </p:txBody>
      </p:sp>
    </p:spTree>
    <p:extLst>
      <p:ext uri="{BB962C8B-B14F-4D97-AF65-F5344CB8AC3E}">
        <p14:creationId xmlns:p14="http://schemas.microsoft.com/office/powerpoint/2010/main" val="381835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Fatty Acids are Essential in Humans</a:t>
            </a:r>
          </a:p>
        </p:txBody>
      </p:sp>
      <p:sp>
        <p:nvSpPr>
          <p:cNvPr id="3" name="Content Placeholder 2"/>
          <p:cNvSpPr>
            <a:spLocks noGrp="1"/>
          </p:cNvSpPr>
          <p:nvPr>
            <p:ph idx="1"/>
          </p:nvPr>
        </p:nvSpPr>
        <p:spPr>
          <a:xfrm>
            <a:off x="838200" y="1825625"/>
            <a:ext cx="5376863" cy="4351338"/>
          </a:xfrm>
        </p:spPr>
        <p:txBody>
          <a:bodyPr>
            <a:normAutofit fontScale="92500" lnSpcReduction="10000"/>
          </a:bodyPr>
          <a:lstStyle/>
          <a:p>
            <a:r>
              <a:rPr lang="en-US" dirty="0"/>
              <a:t>We have desaturates, but not any </a:t>
            </a:r>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desaturases</a:t>
            </a:r>
          </a:p>
          <a:p>
            <a:r>
              <a:rPr lang="en-US" dirty="0"/>
              <a:t>Because of this, we cannot convert 18</a:t>
            </a:r>
            <a:r>
              <a:rPr lang="en-US" dirty="0">
                <a:sym typeface="Wingdings"/>
              </a:rPr>
              <a:t>:0 into 18:2</a:t>
            </a:r>
            <a:r>
              <a:rPr lang="en-US" dirty="0">
                <a:latin typeface="Symbol" charset="2"/>
                <a:ea typeface="Symbol" charset="2"/>
                <a:cs typeface="Symbol" charset="2"/>
                <a:sym typeface="Wingdings"/>
              </a:rPr>
              <a:t>w</a:t>
            </a:r>
            <a:r>
              <a:rPr lang="en-US" dirty="0">
                <a:sym typeface="Wingdings"/>
              </a:rPr>
              <a:t>6 or 18:3</a:t>
            </a:r>
            <a:r>
              <a:rPr lang="en-US" dirty="0">
                <a:latin typeface="Symbol" charset="2"/>
                <a:ea typeface="Symbol" charset="2"/>
                <a:cs typeface="Symbol" charset="2"/>
                <a:sym typeface="Wingdings"/>
              </a:rPr>
              <a:t>w</a:t>
            </a:r>
            <a:r>
              <a:rPr lang="en-US" dirty="0">
                <a:sym typeface="Wingdings"/>
              </a:rPr>
              <a:t>3</a:t>
            </a:r>
          </a:p>
          <a:p>
            <a:r>
              <a:rPr lang="en-US" dirty="0">
                <a:sym typeface="Wingdings"/>
              </a:rPr>
              <a:t>These PUFAs are required for several signaling lipids and must be obtained from the diet.</a:t>
            </a:r>
          </a:p>
          <a:p>
            <a:pPr lvl="1"/>
            <a:r>
              <a:rPr lang="en-US" dirty="0"/>
              <a:t>From plant sources</a:t>
            </a:r>
          </a:p>
          <a:p>
            <a:pPr lvl="2"/>
            <a:r>
              <a:rPr lang="en-US" u="sng" dirty="0"/>
              <a:t>Linoleic acid </a:t>
            </a:r>
            <a:r>
              <a:rPr lang="en-US" dirty="0"/>
              <a:t>(18:2 ω-6) </a:t>
            </a:r>
            <a:r>
              <a:rPr lang="en-US" u="sng" dirty="0"/>
              <a:t>Alpha-linolenic acid </a:t>
            </a:r>
            <a:r>
              <a:rPr lang="en-US" dirty="0"/>
              <a:t>(18:3 ω-3) </a:t>
            </a:r>
          </a:p>
          <a:p>
            <a:pPr lvl="1"/>
            <a:r>
              <a:rPr lang="en-US" dirty="0"/>
              <a:t>From fish oils</a:t>
            </a:r>
          </a:p>
          <a:p>
            <a:pPr lvl="2"/>
            <a:r>
              <a:rPr lang="en-US" dirty="0"/>
              <a:t>EPA and DHA</a:t>
            </a:r>
          </a:p>
          <a:p>
            <a:endParaRPr lang="en-US" dirty="0">
              <a:sym typeface="Wingdings"/>
            </a:endParaRPr>
          </a:p>
        </p:txBody>
      </p:sp>
      <p:pic>
        <p:nvPicPr>
          <p:cNvPr id="4" name="Picture 3"/>
          <p:cNvPicPr>
            <a:picLocks noChangeAspect="1"/>
          </p:cNvPicPr>
          <p:nvPr/>
        </p:nvPicPr>
        <p:blipFill>
          <a:blip r:embed="rId3"/>
          <a:stretch>
            <a:fillRect/>
          </a:stretch>
        </p:blipFill>
        <p:spPr>
          <a:xfrm>
            <a:off x="6215062" y="1027906"/>
            <a:ext cx="5507037" cy="5292078"/>
          </a:xfrm>
          <a:prstGeom prst="rect">
            <a:avLst/>
          </a:prstGeom>
        </p:spPr>
      </p:pic>
      <p:sp>
        <p:nvSpPr>
          <p:cNvPr id="5" name="TextBox 4"/>
          <p:cNvSpPr txBox="1"/>
          <p:nvPr/>
        </p:nvSpPr>
        <p:spPr>
          <a:xfrm>
            <a:off x="8672660" y="2762053"/>
            <a:ext cx="776046" cy="369332"/>
          </a:xfrm>
          <a:prstGeom prst="rect">
            <a:avLst/>
          </a:prstGeom>
          <a:noFill/>
        </p:spPr>
        <p:txBody>
          <a:bodyPr wrap="none" rtlCol="0">
            <a:spAutoFit/>
          </a:bodyPr>
          <a:lstStyle/>
          <a:p>
            <a:r>
              <a:rPr lang="en-US" dirty="0">
                <a:solidFill>
                  <a:srgbClr val="FF0000"/>
                </a:solidFill>
              </a:rPr>
              <a:t>FADS2</a:t>
            </a:r>
          </a:p>
        </p:txBody>
      </p:sp>
      <p:sp>
        <p:nvSpPr>
          <p:cNvPr id="6" name="TextBox 5"/>
          <p:cNvSpPr txBox="1"/>
          <p:nvPr/>
        </p:nvSpPr>
        <p:spPr>
          <a:xfrm>
            <a:off x="8672660" y="4001294"/>
            <a:ext cx="776046" cy="369332"/>
          </a:xfrm>
          <a:prstGeom prst="rect">
            <a:avLst/>
          </a:prstGeom>
          <a:noFill/>
        </p:spPr>
        <p:txBody>
          <a:bodyPr wrap="none" rtlCol="0">
            <a:spAutoFit/>
          </a:bodyPr>
          <a:lstStyle/>
          <a:p>
            <a:r>
              <a:rPr lang="en-US" dirty="0">
                <a:solidFill>
                  <a:srgbClr val="FF0000"/>
                </a:solidFill>
              </a:rPr>
              <a:t>FADS1</a:t>
            </a:r>
          </a:p>
        </p:txBody>
      </p:sp>
    </p:spTree>
    <p:extLst>
      <p:ext uri="{BB962C8B-B14F-4D97-AF65-F5344CB8AC3E}">
        <p14:creationId xmlns:p14="http://schemas.microsoft.com/office/powerpoint/2010/main" val="201486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ALA -&gt; DHA/EPA Conversion</a:t>
            </a:r>
          </a:p>
        </p:txBody>
      </p:sp>
      <p:sp>
        <p:nvSpPr>
          <p:cNvPr id="3" name="Content Placeholder 2"/>
          <p:cNvSpPr>
            <a:spLocks noGrp="1"/>
          </p:cNvSpPr>
          <p:nvPr>
            <p:ph sz="half" idx="1"/>
          </p:nvPr>
        </p:nvSpPr>
        <p:spPr/>
        <p:txBody>
          <a:bodyPr>
            <a:normAutofit fontScale="92500" lnSpcReduction="10000"/>
          </a:bodyPr>
          <a:lstStyle/>
          <a:p>
            <a:r>
              <a:rPr lang="en-US" dirty="0"/>
              <a:t>Generally we consume about ! 1g/day of LA (18:3</a:t>
            </a:r>
            <a:r>
              <a:rPr lang="en-US" dirty="0">
                <a:latin typeface="Symbol" charset="2"/>
                <a:ea typeface="Symbol" charset="2"/>
                <a:cs typeface="Symbol" charset="2"/>
              </a:rPr>
              <a:t>w</a:t>
            </a:r>
            <a:r>
              <a:rPr lang="en-US" dirty="0"/>
              <a:t>3)</a:t>
            </a:r>
          </a:p>
          <a:p>
            <a:r>
              <a:rPr lang="en-US" dirty="0"/>
              <a:t>We consume &lt;0.2g/day of EPA/DHA</a:t>
            </a:r>
          </a:p>
          <a:p>
            <a:r>
              <a:rPr lang="en-US" dirty="0"/>
              <a:t>Sex differences</a:t>
            </a:r>
          </a:p>
          <a:p>
            <a:pPr lvl="1"/>
            <a:r>
              <a:rPr lang="en-US" dirty="0"/>
              <a:t>women convert more efficiently</a:t>
            </a:r>
          </a:p>
          <a:p>
            <a:r>
              <a:rPr lang="en-US" dirty="0"/>
              <a:t>Genetic Differences (</a:t>
            </a:r>
            <a:r>
              <a:rPr lang="en-US" i="1" dirty="0"/>
              <a:t>FADS1/FADS2</a:t>
            </a:r>
            <a:r>
              <a:rPr lang="en-US" dirty="0"/>
              <a:t>)</a:t>
            </a:r>
          </a:p>
          <a:p>
            <a:pPr lvl="1"/>
            <a:r>
              <a:rPr lang="en-US" dirty="0"/>
              <a:t>African Ancestry, lower conversion</a:t>
            </a:r>
          </a:p>
          <a:p>
            <a:pPr lvl="1"/>
            <a:r>
              <a:rPr lang="en-US" dirty="0"/>
              <a:t>Hispanic, higher conversion</a:t>
            </a:r>
          </a:p>
          <a:p>
            <a:r>
              <a:rPr lang="en-US" dirty="0"/>
              <a:t>Direct supplementation of EPA/DHA may be more effective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216723990"/>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493547" y="6176963"/>
            <a:ext cx="6538906" cy="369332"/>
          </a:xfrm>
          <a:prstGeom prst="rect">
            <a:avLst/>
          </a:prstGeom>
          <a:noFill/>
        </p:spPr>
        <p:txBody>
          <a:bodyPr wrap="none" rtlCol="0">
            <a:spAutoFit/>
          </a:bodyPr>
          <a:lstStyle/>
          <a:p>
            <a:r>
              <a:rPr lang="en-US" dirty="0"/>
              <a:t>http://</a:t>
            </a:r>
            <a:r>
              <a:rPr lang="en-US" dirty="0" err="1"/>
              <a:t>lpi.oregonstate.edu</a:t>
            </a:r>
            <a:r>
              <a:rPr lang="en-US" dirty="0"/>
              <a:t>/mic/other-nutrients/essential-fatty-acids</a:t>
            </a:r>
          </a:p>
        </p:txBody>
      </p:sp>
    </p:spTree>
    <p:extLst>
      <p:ext uri="{BB962C8B-B14F-4D97-AF65-F5344CB8AC3E}">
        <p14:creationId xmlns:p14="http://schemas.microsoft.com/office/powerpoint/2010/main" val="15155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PUFA’s and Inflammatory Responses</a:t>
            </a:r>
          </a:p>
        </p:txBody>
      </p:sp>
      <p:sp>
        <p:nvSpPr>
          <p:cNvPr id="6" name="Content Placeholder 5"/>
          <p:cNvSpPr>
            <a:spLocks noGrp="1"/>
          </p:cNvSpPr>
          <p:nvPr>
            <p:ph idx="1"/>
          </p:nvPr>
        </p:nvSpPr>
        <p:spPr>
          <a:xfrm>
            <a:off x="838200" y="1825625"/>
            <a:ext cx="4544505" cy="4351338"/>
          </a:xfrm>
        </p:spPr>
        <p:txBody>
          <a:bodyPr>
            <a:normAutofit fontScale="92500" lnSpcReduction="10000"/>
          </a:bodyPr>
          <a:lstStyle/>
          <a:p>
            <a:r>
              <a:rPr lang="en-US" dirty="0"/>
              <a:t>Hormones that are derived largely from Arachidonic Acid (20:4</a:t>
            </a:r>
            <a:r>
              <a:rPr lang="en-US" dirty="0">
                <a:latin typeface="Symbol" charset="2"/>
                <a:ea typeface="Symbol" charset="2"/>
                <a:cs typeface="Symbol" charset="2"/>
              </a:rPr>
              <a:t>w</a:t>
            </a:r>
            <a:r>
              <a:rPr lang="en-US" dirty="0"/>
              <a:t>6)</a:t>
            </a:r>
          </a:p>
          <a:p>
            <a:r>
              <a:rPr lang="en-US" b="1" dirty="0" err="1"/>
              <a:t>Leukotrines</a:t>
            </a:r>
            <a:endParaRPr lang="en-US" dirty="0"/>
          </a:p>
          <a:p>
            <a:pPr lvl="1"/>
            <a:r>
              <a:rPr lang="en-US" dirty="0"/>
              <a:t>Produced in White Blood cells, promote inflammation</a:t>
            </a:r>
          </a:p>
          <a:p>
            <a:r>
              <a:rPr lang="en-US" b="1" dirty="0" err="1"/>
              <a:t>Thromboxanes</a:t>
            </a:r>
            <a:r>
              <a:rPr lang="en-US" b="1" dirty="0"/>
              <a:t> also known as Eicosanoids </a:t>
            </a:r>
            <a:endParaRPr lang="en-US" dirty="0"/>
          </a:p>
          <a:p>
            <a:pPr lvl="1"/>
            <a:r>
              <a:rPr lang="en-US" dirty="0"/>
              <a:t>Blood clotting</a:t>
            </a:r>
          </a:p>
          <a:p>
            <a:r>
              <a:rPr lang="en-US" b="1" dirty="0"/>
              <a:t>Prostaglandins</a:t>
            </a:r>
          </a:p>
          <a:p>
            <a:pPr lvl="1"/>
            <a:r>
              <a:rPr lang="en-US" dirty="0"/>
              <a:t>Vasodilation</a:t>
            </a:r>
          </a:p>
          <a:p>
            <a:pPr lvl="1"/>
            <a:r>
              <a:rPr lang="en-US" dirty="0"/>
              <a:t>Inflammation</a:t>
            </a:r>
          </a:p>
        </p:txBody>
      </p:sp>
      <p:pic>
        <p:nvPicPr>
          <p:cNvPr id="5" name="Picture 4"/>
          <p:cNvPicPr>
            <a:picLocks noChangeAspect="1"/>
          </p:cNvPicPr>
          <p:nvPr/>
        </p:nvPicPr>
        <p:blipFill>
          <a:blip r:embed="rId2"/>
          <a:stretch>
            <a:fillRect/>
          </a:stretch>
        </p:blipFill>
        <p:spPr>
          <a:xfrm>
            <a:off x="5484305" y="1690688"/>
            <a:ext cx="6502400" cy="2946400"/>
          </a:xfrm>
          <a:prstGeom prst="rect">
            <a:avLst/>
          </a:prstGeom>
        </p:spPr>
      </p:pic>
    </p:spTree>
    <p:extLst>
      <p:ext uri="{BB962C8B-B14F-4D97-AF65-F5344CB8AC3E}">
        <p14:creationId xmlns:p14="http://schemas.microsoft.com/office/powerpoint/2010/main" val="1104701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ymbol" charset="2"/>
                <a:ea typeface="Symbol" charset="2"/>
                <a:cs typeface="Symbol" charset="2"/>
              </a:rPr>
              <a:t>w</a:t>
            </a:r>
            <a:r>
              <a:rPr lang="en-US" dirty="0"/>
              <a:t>3 Fatty Acids are either Anti-inflammatory or Resolving</a:t>
            </a:r>
          </a:p>
        </p:txBody>
      </p:sp>
      <p:pic>
        <p:nvPicPr>
          <p:cNvPr id="4" name="Picture 3"/>
          <p:cNvPicPr>
            <a:picLocks noChangeAspect="1"/>
          </p:cNvPicPr>
          <p:nvPr/>
        </p:nvPicPr>
        <p:blipFill>
          <a:blip r:embed="rId2"/>
          <a:stretch>
            <a:fillRect/>
          </a:stretch>
        </p:blipFill>
        <p:spPr>
          <a:xfrm>
            <a:off x="0" y="2123656"/>
            <a:ext cx="12192000" cy="4100124"/>
          </a:xfrm>
          <a:prstGeom prst="rect">
            <a:avLst/>
          </a:prstGeom>
        </p:spPr>
      </p:pic>
    </p:spTree>
    <p:extLst>
      <p:ext uri="{BB962C8B-B14F-4D97-AF65-F5344CB8AC3E}">
        <p14:creationId xmlns:p14="http://schemas.microsoft.com/office/powerpoint/2010/main" val="1669861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Fatty Acid Ratio</a:t>
            </a:r>
          </a:p>
        </p:txBody>
      </p:sp>
      <p:sp>
        <p:nvSpPr>
          <p:cNvPr id="5" name="Content Placeholder 4"/>
          <p:cNvSpPr>
            <a:spLocks noGrp="1"/>
          </p:cNvSpPr>
          <p:nvPr>
            <p:ph idx="1"/>
          </p:nvPr>
        </p:nvSpPr>
        <p:spPr>
          <a:xfrm>
            <a:off x="838200" y="1825625"/>
            <a:ext cx="6118781" cy="4351338"/>
          </a:xfrm>
        </p:spPr>
        <p:txBody>
          <a:bodyPr/>
          <a:lstStyle/>
          <a:p>
            <a:r>
              <a:rPr lang="en-US" dirty="0">
                <a:latin typeface="Symbol" charset="2"/>
                <a:ea typeface="Symbol" charset="2"/>
                <a:cs typeface="Symbol" charset="2"/>
              </a:rPr>
              <a:t>w</a:t>
            </a:r>
            <a:r>
              <a:rPr lang="en-US" dirty="0"/>
              <a:t>3 are thought to be metabolically beneficial </a:t>
            </a:r>
          </a:p>
          <a:p>
            <a:r>
              <a:rPr lang="en-US" dirty="0">
                <a:latin typeface="Symbol" charset="2"/>
                <a:ea typeface="Symbol" charset="2"/>
                <a:cs typeface="Symbol" charset="2"/>
              </a:rPr>
              <a:t>w</a:t>
            </a:r>
            <a:r>
              <a:rPr lang="en-US" dirty="0"/>
              <a:t>6 are essential but are generally over-consumed relative to </a:t>
            </a:r>
            <a:r>
              <a:rPr lang="en-US" dirty="0">
                <a:latin typeface="Symbol" charset="2"/>
                <a:ea typeface="Symbol" charset="2"/>
                <a:cs typeface="Symbol" charset="2"/>
              </a:rPr>
              <a:t>w</a:t>
            </a:r>
            <a:r>
              <a:rPr lang="en-US" dirty="0"/>
              <a:t>3</a:t>
            </a:r>
          </a:p>
          <a:p>
            <a:pPr lvl="1"/>
            <a:r>
              <a:rPr lang="en-US" dirty="0"/>
              <a:t>In western diets can be 15:1</a:t>
            </a:r>
          </a:p>
          <a:p>
            <a:r>
              <a:rPr lang="en-US" dirty="0"/>
              <a:t>They compete with each other for enzymes, which is thought to be why too much </a:t>
            </a:r>
            <a:r>
              <a:rPr lang="en-US" dirty="0">
                <a:latin typeface="Symbol" charset="2"/>
                <a:ea typeface="Symbol" charset="2"/>
                <a:cs typeface="Symbol" charset="2"/>
              </a:rPr>
              <a:t>w</a:t>
            </a:r>
            <a:r>
              <a:rPr lang="en-US" dirty="0"/>
              <a:t>6 can cause </a:t>
            </a:r>
            <a:r>
              <a:rPr lang="en-US" dirty="0">
                <a:latin typeface="Symbol" charset="2"/>
                <a:ea typeface="Symbol" charset="2"/>
                <a:cs typeface="Symbol" charset="2"/>
              </a:rPr>
              <a:t>w</a:t>
            </a:r>
            <a:r>
              <a:rPr lang="en-US" dirty="0"/>
              <a:t>3 pseudo-deficiency</a:t>
            </a:r>
          </a:p>
          <a:p>
            <a:endParaRPr lang="en-US" dirty="0"/>
          </a:p>
        </p:txBody>
      </p:sp>
      <p:pic>
        <p:nvPicPr>
          <p:cNvPr id="6" name="Picture 5"/>
          <p:cNvPicPr>
            <a:picLocks noChangeAspect="1"/>
          </p:cNvPicPr>
          <p:nvPr/>
        </p:nvPicPr>
        <p:blipFill>
          <a:blip r:embed="rId2"/>
          <a:stretch>
            <a:fillRect/>
          </a:stretch>
        </p:blipFill>
        <p:spPr>
          <a:xfrm>
            <a:off x="6956981" y="1690688"/>
            <a:ext cx="5022172" cy="4826139"/>
          </a:xfrm>
          <a:prstGeom prst="rect">
            <a:avLst/>
          </a:prstGeom>
        </p:spPr>
      </p:pic>
    </p:spTree>
    <p:extLst>
      <p:ext uri="{BB962C8B-B14F-4D97-AF65-F5344CB8AC3E}">
        <p14:creationId xmlns:p14="http://schemas.microsoft.com/office/powerpoint/2010/main" val="18687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 </a:t>
            </a:r>
          </a:p>
        </p:txBody>
      </p:sp>
      <p:sp>
        <p:nvSpPr>
          <p:cNvPr id="3" name="Content Placeholder 2"/>
          <p:cNvSpPr>
            <a:spLocks noGrp="1"/>
          </p:cNvSpPr>
          <p:nvPr>
            <p:ph idx="1"/>
          </p:nvPr>
        </p:nvSpPr>
        <p:spPr/>
        <p:txBody>
          <a:bodyPr>
            <a:normAutofit fontScale="92500" lnSpcReduction="10000"/>
          </a:bodyPr>
          <a:lstStyle/>
          <a:p>
            <a:r>
              <a:rPr lang="en-US" dirty="0"/>
              <a:t>Understand the different roles of lipids in our bodies</a:t>
            </a:r>
          </a:p>
          <a:p>
            <a:r>
              <a:rPr lang="en-US" dirty="0"/>
              <a:t>Describe the structure and functions of </a:t>
            </a:r>
            <a:r>
              <a:rPr lang="en-US" dirty="0" err="1"/>
              <a:t>triacylglycerols</a:t>
            </a:r>
            <a:r>
              <a:rPr lang="en-US" dirty="0"/>
              <a:t> (triglycerides)</a:t>
            </a:r>
          </a:p>
          <a:p>
            <a:r>
              <a:rPr lang="en-US" dirty="0"/>
              <a:t>Recognize that phospholipids are amphipathic and play an important role as structural components within our body</a:t>
            </a:r>
          </a:p>
          <a:p>
            <a:r>
              <a:rPr lang="en-US" dirty="0"/>
              <a:t>Identify the structure and functions of cholesterol and other steroids</a:t>
            </a:r>
          </a:p>
          <a:p>
            <a:r>
              <a:rPr lang="en-US" dirty="0"/>
              <a:t>Use the common, n- and w nomenclature systems to describe fatty acids, and be able to draw fatty acids based on these various naming systems</a:t>
            </a:r>
          </a:p>
          <a:p>
            <a:r>
              <a:rPr lang="en-US" dirty="0"/>
              <a:t>Describe the structure of fatty acids and analyze how this affects their packing, solubility and physical state</a:t>
            </a:r>
          </a:p>
          <a:p>
            <a:r>
              <a:rPr lang="en-US" dirty="0"/>
              <a:t>Explain the roles of the essential fatty acids, including what makes them essential</a:t>
            </a:r>
          </a:p>
        </p:txBody>
      </p:sp>
    </p:spTree>
    <p:extLst>
      <p:ext uri="{BB962C8B-B14F-4D97-AF65-F5344CB8AC3E}">
        <p14:creationId xmlns:p14="http://schemas.microsoft.com/office/powerpoint/2010/main" val="1589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 </a:t>
            </a:r>
          </a:p>
        </p:txBody>
      </p:sp>
      <p:sp>
        <p:nvSpPr>
          <p:cNvPr id="3" name="Content Placeholder 2"/>
          <p:cNvSpPr>
            <a:spLocks noGrp="1"/>
          </p:cNvSpPr>
          <p:nvPr>
            <p:ph idx="1"/>
          </p:nvPr>
        </p:nvSpPr>
        <p:spPr/>
        <p:txBody>
          <a:bodyPr>
            <a:normAutofit fontScale="92500" lnSpcReduction="10000"/>
          </a:bodyPr>
          <a:lstStyle/>
          <a:p>
            <a:r>
              <a:rPr lang="en-US" dirty="0"/>
              <a:t>Understand the different roles of lipids in our bodies</a:t>
            </a:r>
          </a:p>
          <a:p>
            <a:r>
              <a:rPr lang="en-US" dirty="0"/>
              <a:t>Describe the structure and functions of </a:t>
            </a:r>
            <a:r>
              <a:rPr lang="en-US" dirty="0" err="1"/>
              <a:t>triacylglycerols</a:t>
            </a:r>
            <a:r>
              <a:rPr lang="en-US" dirty="0"/>
              <a:t> (triglycerides)</a:t>
            </a:r>
          </a:p>
          <a:p>
            <a:r>
              <a:rPr lang="en-US" dirty="0"/>
              <a:t>Recognize that phospholipids are amphipathic and play an important role as structural components within our body</a:t>
            </a:r>
          </a:p>
          <a:p>
            <a:r>
              <a:rPr lang="en-US" dirty="0"/>
              <a:t>Identify the structure and functions of cholesterol and other steroids</a:t>
            </a:r>
          </a:p>
          <a:p>
            <a:r>
              <a:rPr lang="en-US" dirty="0"/>
              <a:t>Use the common, n- and w nomenclature systems to describe fatty acids, and be able to draw fatty acids based on these various naming systems</a:t>
            </a:r>
          </a:p>
          <a:p>
            <a:r>
              <a:rPr lang="en-US" dirty="0"/>
              <a:t>Describe the structure of fatty acids and analyze how this affects their packing, solubility and physical state</a:t>
            </a:r>
          </a:p>
          <a:p>
            <a:r>
              <a:rPr lang="en-US" dirty="0"/>
              <a:t>Explain the roles of the essential fatty acids, including what makes them essential</a:t>
            </a:r>
          </a:p>
        </p:txBody>
      </p:sp>
    </p:spTree>
    <p:extLst>
      <p:ext uri="{BB962C8B-B14F-4D97-AF65-F5344CB8AC3E}">
        <p14:creationId xmlns:p14="http://schemas.microsoft.com/office/powerpoint/2010/main" val="150335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of lipids</a:t>
            </a:r>
          </a:p>
        </p:txBody>
      </p:sp>
      <p:sp>
        <p:nvSpPr>
          <p:cNvPr id="3" name="Content Placeholder 2"/>
          <p:cNvSpPr>
            <a:spLocks noGrp="1"/>
          </p:cNvSpPr>
          <p:nvPr>
            <p:ph idx="1"/>
          </p:nvPr>
        </p:nvSpPr>
        <p:spPr/>
        <p:txBody>
          <a:bodyPr/>
          <a:lstStyle/>
          <a:p>
            <a:r>
              <a:rPr lang="en-US" dirty="0"/>
              <a:t>Lipids have many functions in body	</a:t>
            </a:r>
          </a:p>
          <a:p>
            <a:pPr lvl="1"/>
            <a:r>
              <a:rPr lang="en-US" dirty="0"/>
              <a:t>Structural and functional components of cells</a:t>
            </a:r>
          </a:p>
          <a:p>
            <a:pPr lvl="1"/>
            <a:r>
              <a:rPr lang="en-US" dirty="0"/>
              <a:t>Inflammatory response</a:t>
            </a:r>
          </a:p>
          <a:p>
            <a:pPr lvl="1"/>
            <a:r>
              <a:rPr lang="en-US" dirty="0"/>
              <a:t>Hormone production</a:t>
            </a:r>
          </a:p>
          <a:p>
            <a:pPr lvl="1"/>
            <a:r>
              <a:rPr lang="en-US" dirty="0"/>
              <a:t>Energy source</a:t>
            </a:r>
          </a:p>
          <a:p>
            <a:pPr lvl="1"/>
            <a:r>
              <a:rPr lang="en-US" dirty="0"/>
              <a:t>Insulation 	</a:t>
            </a:r>
          </a:p>
          <a:p>
            <a:r>
              <a:rPr lang="en-US" dirty="0"/>
              <a:t>Recommendations: 20-35% of energy intake per day (IOM Guidelines 2010)</a:t>
            </a:r>
          </a:p>
        </p:txBody>
      </p:sp>
    </p:spTree>
    <p:extLst>
      <p:ext uri="{BB962C8B-B14F-4D97-AF65-F5344CB8AC3E}">
        <p14:creationId xmlns:p14="http://schemas.microsoft.com/office/powerpoint/2010/main" val="129510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Lipids</a:t>
            </a:r>
          </a:p>
        </p:txBody>
      </p:sp>
      <p:sp>
        <p:nvSpPr>
          <p:cNvPr id="3" name="Content Placeholder 2"/>
          <p:cNvSpPr>
            <a:spLocks noGrp="1"/>
          </p:cNvSpPr>
          <p:nvPr>
            <p:ph idx="1"/>
          </p:nvPr>
        </p:nvSpPr>
        <p:spPr>
          <a:xfrm>
            <a:off x="838200" y="1825625"/>
            <a:ext cx="2545080" cy="4351338"/>
          </a:xfrm>
        </p:spPr>
        <p:txBody>
          <a:bodyPr/>
          <a:lstStyle/>
          <a:p>
            <a:r>
              <a:rPr lang="en-US" dirty="0"/>
              <a:t>Triglycerides</a:t>
            </a:r>
          </a:p>
          <a:p>
            <a:r>
              <a:rPr lang="en-US" dirty="0"/>
              <a:t>Phospholipids</a:t>
            </a:r>
          </a:p>
          <a:p>
            <a:r>
              <a:rPr lang="en-US" dirty="0"/>
              <a:t>Sterols</a:t>
            </a:r>
          </a:p>
        </p:txBody>
      </p:sp>
      <p:pic>
        <p:nvPicPr>
          <p:cNvPr id="4" name="Picture 3"/>
          <p:cNvPicPr>
            <a:picLocks noChangeAspect="1"/>
          </p:cNvPicPr>
          <p:nvPr/>
        </p:nvPicPr>
        <p:blipFill>
          <a:blip r:embed="rId2"/>
          <a:stretch>
            <a:fillRect/>
          </a:stretch>
        </p:blipFill>
        <p:spPr>
          <a:xfrm>
            <a:off x="3476624" y="1690688"/>
            <a:ext cx="8246745" cy="3806190"/>
          </a:xfrm>
          <a:prstGeom prst="rect">
            <a:avLst/>
          </a:prstGeom>
        </p:spPr>
      </p:pic>
    </p:spTree>
    <p:extLst>
      <p:ext uri="{BB962C8B-B14F-4D97-AF65-F5344CB8AC3E}">
        <p14:creationId xmlns:p14="http://schemas.microsoft.com/office/powerpoint/2010/main" val="88760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68900" y="365125"/>
            <a:ext cx="7023100" cy="6184900"/>
          </a:xfrm>
          <a:prstGeom prst="rect">
            <a:avLst/>
          </a:prstGeom>
        </p:spPr>
      </p:pic>
      <p:sp>
        <p:nvSpPr>
          <p:cNvPr id="2" name="Title 1"/>
          <p:cNvSpPr>
            <a:spLocks noGrp="1"/>
          </p:cNvSpPr>
          <p:nvPr>
            <p:ph type="title"/>
          </p:nvPr>
        </p:nvSpPr>
        <p:spPr/>
        <p:txBody>
          <a:bodyPr/>
          <a:lstStyle/>
          <a:p>
            <a:r>
              <a:rPr lang="en-US" dirty="0"/>
              <a:t>Structure of Sterols</a:t>
            </a:r>
          </a:p>
        </p:txBody>
      </p:sp>
      <p:sp>
        <p:nvSpPr>
          <p:cNvPr id="5" name="Rectangle 4"/>
          <p:cNvSpPr/>
          <p:nvPr/>
        </p:nvSpPr>
        <p:spPr>
          <a:xfrm>
            <a:off x="9088767" y="1426054"/>
            <a:ext cx="2794958" cy="3157268"/>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692617" y="4738598"/>
            <a:ext cx="1770998" cy="369332"/>
          </a:xfrm>
          <a:prstGeom prst="rect">
            <a:avLst/>
          </a:prstGeom>
          <a:noFill/>
        </p:spPr>
        <p:txBody>
          <a:bodyPr wrap="none" rtlCol="0">
            <a:spAutoFit/>
          </a:bodyPr>
          <a:lstStyle/>
          <a:p>
            <a:r>
              <a:rPr lang="en-US" dirty="0"/>
              <a:t>Cholesterol Ester</a:t>
            </a:r>
          </a:p>
        </p:txBody>
      </p:sp>
      <p:sp>
        <p:nvSpPr>
          <p:cNvPr id="7" name="TextBox 6"/>
          <p:cNvSpPr txBox="1"/>
          <p:nvPr/>
        </p:nvSpPr>
        <p:spPr>
          <a:xfrm>
            <a:off x="6616337" y="4762874"/>
            <a:ext cx="2289153" cy="646331"/>
          </a:xfrm>
          <a:prstGeom prst="rect">
            <a:avLst/>
          </a:prstGeom>
          <a:noFill/>
        </p:spPr>
        <p:txBody>
          <a:bodyPr wrap="none" rtlCol="0">
            <a:spAutoFit/>
          </a:bodyPr>
          <a:lstStyle/>
          <a:p>
            <a:r>
              <a:rPr lang="en-US" dirty="0"/>
              <a:t>Fatty Acid Ester</a:t>
            </a:r>
          </a:p>
          <a:p>
            <a:r>
              <a:rPr lang="en-US" dirty="0"/>
              <a:t>(in this case oleic acid)</a:t>
            </a:r>
          </a:p>
        </p:txBody>
      </p:sp>
      <p:pic>
        <p:nvPicPr>
          <p:cNvPr id="8" name="Picture 7"/>
          <p:cNvPicPr>
            <a:picLocks noChangeAspect="1"/>
          </p:cNvPicPr>
          <p:nvPr/>
        </p:nvPicPr>
        <p:blipFill>
          <a:blip r:embed="rId3"/>
          <a:stretch>
            <a:fillRect/>
          </a:stretch>
        </p:blipFill>
        <p:spPr>
          <a:xfrm>
            <a:off x="906492" y="1690688"/>
            <a:ext cx="3048000" cy="2044700"/>
          </a:xfrm>
          <a:prstGeom prst="rect">
            <a:avLst/>
          </a:prstGeom>
        </p:spPr>
      </p:pic>
      <p:sp>
        <p:nvSpPr>
          <p:cNvPr id="9" name="TextBox 8"/>
          <p:cNvSpPr txBox="1"/>
          <p:nvPr/>
        </p:nvSpPr>
        <p:spPr>
          <a:xfrm>
            <a:off x="1232552" y="3751024"/>
            <a:ext cx="1248483" cy="369332"/>
          </a:xfrm>
          <a:prstGeom prst="rect">
            <a:avLst/>
          </a:prstGeom>
          <a:noFill/>
        </p:spPr>
        <p:txBody>
          <a:bodyPr wrap="none" rtlCol="0">
            <a:spAutoFit/>
          </a:bodyPr>
          <a:lstStyle/>
          <a:p>
            <a:r>
              <a:rPr lang="en-US" dirty="0"/>
              <a:t>Cholesterol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071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cholesterol in cells</a:t>
            </a:r>
          </a:p>
        </p:txBody>
      </p:sp>
      <p:sp>
        <p:nvSpPr>
          <p:cNvPr id="3" name="Content Placeholder 2"/>
          <p:cNvSpPr>
            <a:spLocks noGrp="1"/>
          </p:cNvSpPr>
          <p:nvPr>
            <p:ph idx="1"/>
          </p:nvPr>
        </p:nvSpPr>
        <p:spPr>
          <a:xfrm>
            <a:off x="838200" y="1825625"/>
            <a:ext cx="5870331" cy="4351338"/>
          </a:xfrm>
        </p:spPr>
        <p:txBody>
          <a:bodyPr/>
          <a:lstStyle/>
          <a:p>
            <a:pPr lvl="1"/>
            <a:r>
              <a:rPr lang="en-US" dirty="0"/>
              <a:t>Component</a:t>
            </a:r>
            <a:r>
              <a:rPr lang="en-US" u="sng" dirty="0"/>
              <a:t> </a:t>
            </a:r>
            <a:r>
              <a:rPr lang="en-US" dirty="0"/>
              <a:t>of cell membranes, enhances membrane fluidity</a:t>
            </a:r>
          </a:p>
          <a:p>
            <a:pPr lvl="1"/>
            <a:r>
              <a:rPr lang="en-US" dirty="0"/>
              <a:t>Pre-cursor to many bodily compounds</a:t>
            </a:r>
          </a:p>
          <a:p>
            <a:pPr lvl="2"/>
            <a:r>
              <a:rPr lang="en-US" dirty="0"/>
              <a:t>Bile salts</a:t>
            </a:r>
          </a:p>
          <a:p>
            <a:pPr lvl="2"/>
            <a:r>
              <a:rPr lang="en-US" dirty="0"/>
              <a:t>Hormones: estrogen, androgen, progesterone</a:t>
            </a:r>
          </a:p>
          <a:p>
            <a:pPr lvl="2"/>
            <a:r>
              <a:rPr lang="en-US" dirty="0"/>
              <a:t>Vitamin D</a:t>
            </a:r>
          </a:p>
          <a:p>
            <a:pPr lvl="1"/>
            <a:r>
              <a:rPr lang="en-US" dirty="0"/>
              <a:t>Not essential, can be made by cells</a:t>
            </a:r>
          </a:p>
        </p:txBody>
      </p:sp>
      <p:pic>
        <p:nvPicPr>
          <p:cNvPr id="4" name="Picture 3"/>
          <p:cNvPicPr>
            <a:picLocks noChangeAspect="1"/>
          </p:cNvPicPr>
          <p:nvPr/>
        </p:nvPicPr>
        <p:blipFill>
          <a:blip r:embed="rId2"/>
          <a:stretch>
            <a:fillRect/>
          </a:stretch>
        </p:blipFill>
        <p:spPr>
          <a:xfrm>
            <a:off x="6424321" y="1500065"/>
            <a:ext cx="5503910" cy="3406043"/>
          </a:xfrm>
          <a:prstGeom prst="rect">
            <a:avLst/>
          </a:prstGeom>
        </p:spPr>
      </p:pic>
    </p:spTree>
    <p:extLst>
      <p:ext uri="{BB962C8B-B14F-4D97-AF65-F5344CB8AC3E}">
        <p14:creationId xmlns:p14="http://schemas.microsoft.com/office/powerpoint/2010/main" val="524419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2751</Words>
  <Application>Microsoft Macintosh PowerPoint</Application>
  <PresentationFormat>Widescreen</PresentationFormat>
  <Paragraphs>363</Paragraphs>
  <Slides>47</Slides>
  <Notes>14</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Calibri</vt:lpstr>
      <vt:lpstr>Calibri Light</vt:lpstr>
      <vt:lpstr>Mangal</vt:lpstr>
      <vt:lpstr>Symbol</vt:lpstr>
      <vt:lpstr>Wingdings</vt:lpstr>
      <vt:lpstr>Office Theme</vt:lpstr>
      <vt:lpstr>1_Office Theme</vt:lpstr>
      <vt:lpstr>Lipids, Structure and Properties</vt:lpstr>
      <vt:lpstr>Quiz Question 1</vt:lpstr>
      <vt:lpstr>Quiz Question 2</vt:lpstr>
      <vt:lpstr>Quiz Question 3</vt:lpstr>
      <vt:lpstr>Learning Objectives </vt:lpstr>
      <vt:lpstr>Roles of lipids</vt:lpstr>
      <vt:lpstr>Types of Lipids</vt:lpstr>
      <vt:lpstr>Structure of Sterols</vt:lpstr>
      <vt:lpstr>Role of cholesterol in cells</vt:lpstr>
      <vt:lpstr>Phospholipids as amphipathic barriers</vt:lpstr>
      <vt:lpstr>Structure of Phospholipids</vt:lpstr>
      <vt:lpstr>Choline Deficiency</vt:lpstr>
      <vt:lpstr>Nutrigenomics and choline</vt:lpstr>
      <vt:lpstr>At your table - Some thoughts on choline</vt:lpstr>
      <vt:lpstr>Structure of Triglycerides</vt:lpstr>
      <vt:lpstr>Fatty Acid Nomenclature</vt:lpstr>
      <vt:lpstr>Fatty Acid Classification</vt:lpstr>
      <vt:lpstr>Fatty Acid Structure/Function Notes</vt:lpstr>
      <vt:lpstr>Short Chain Fatty Acids are Derived in Gut</vt:lpstr>
      <vt:lpstr>Medium Chain Fatty Acids </vt:lpstr>
      <vt:lpstr>Composition of coconut oil</vt:lpstr>
      <vt:lpstr>Saturated and Unsaturated Fatty Acids</vt:lpstr>
      <vt:lpstr>Effects of dietary fatty acid composition</vt:lpstr>
      <vt:lpstr>Nomenclature of Unsaturated Fatty Acids</vt:lpstr>
      <vt:lpstr>Naming Practice – Draw These (all cis)</vt:lpstr>
      <vt:lpstr>Drawn Structures</vt:lpstr>
      <vt:lpstr>Cis and Trans Fats</vt:lpstr>
      <vt:lpstr>Health Problems Associated with Trans Fatty Acids</vt:lpstr>
      <vt:lpstr>Trans fat consumption</vt:lpstr>
      <vt:lpstr>Replacing trans fats with palm oil</vt:lpstr>
      <vt:lpstr>Fatty Acids in Some Common Fats</vt:lpstr>
      <vt:lpstr>Fat and Oil Composition Assignment</vt:lpstr>
      <vt:lpstr>Desaturases and Double Bond Formation</vt:lpstr>
      <vt:lpstr>Studies on “Vitamin F”</vt:lpstr>
      <vt:lpstr>PowerPoint Presentation</vt:lpstr>
      <vt:lpstr>Fish Oil Supplementation</vt:lpstr>
      <vt:lpstr>What are Omega-3s?</vt:lpstr>
      <vt:lpstr>Getting Omega-3s</vt:lpstr>
      <vt:lpstr>Fish vs. Fish oil</vt:lpstr>
      <vt:lpstr>Impact</vt:lpstr>
      <vt:lpstr>Resources</vt:lpstr>
      <vt:lpstr>w3 and w6 Fatty Acids are Essential in Humans</vt:lpstr>
      <vt:lpstr>Efficiency of ALA -&gt; DHA/EPA Conversion</vt:lpstr>
      <vt:lpstr>PUFA’s and Inflammatory Responses</vt:lpstr>
      <vt:lpstr>w3 Fatty Acids are either Anti-inflammatory or Resolving</vt:lpstr>
      <vt:lpstr>w3 and w6 Fatty Acid Ratio</vt:lpstr>
      <vt:lpstr>Learning Objectives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Fatty Acids, Structure and Properties</dc:title>
  <dc:creator>Dave Bridges</dc:creator>
  <cp:lastModifiedBy>Dave Bridges</cp:lastModifiedBy>
  <cp:revision>67</cp:revision>
  <dcterms:created xsi:type="dcterms:W3CDTF">2016-11-12T16:57:09Z</dcterms:created>
  <dcterms:modified xsi:type="dcterms:W3CDTF">2018-10-24T15:57:17Z</dcterms:modified>
</cp:coreProperties>
</file>